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thumbnail" Target="docProps/thumbnail.jpeg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6" Type="http://schemas.openxmlformats.org/officeDocument/2006/relationships/custom-properties" Target="docProps/custom.xml"/><Relationship Id="rId5" Type="http://schemas.openxmlformats.org/officeDocument/2006/relationships/extended-properties" Target="docProps/app.xml"/><Relationship Id="rId4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8" r:id="rId7"/>
    <p:sldId id="267" r:id="rId8"/>
    <p:sldId id="263" r:id="rId9"/>
    <p:sldId id="264" r:id="rId10"/>
    <p:sldId id="265" r:id="rId11"/>
    <p:sldId id="256" r:id="rId12"/>
    <p:sldId id="266" r:id="rId13"/>
  </p:sldIdLst>
  <p:sldSz cx="7315200" cy="9144000"/>
  <p:notesSz cx="6858000" cy="9144000"/>
  <p:embeddedFontLst>
    <p:embeddedFont>
      <p:font typeface="Neuzeit Grotesk" pitchFamily="2" charset="77"/>
      <p:regular r:id="rId14"/>
      <p:bold r:id="rId15"/>
    </p:embeddedFont>
    <p:embeddedFont>
      <p:font typeface="Neuzeit Grotesk Black" pitchFamily="2" charset="77"/>
      <p:bold r:id="rId16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B"/>
    <a:srgbClr val="0285C8"/>
    <a:srgbClr val="F31C3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260"/>
    <p:restoredTop sz="94658"/>
  </p:normalViewPr>
  <p:slideViewPr>
    <p:cSldViewPr snapToGrid="0" snapToObjects="1">
      <p:cViewPr>
        <p:scale>
          <a:sx n="90" d="100"/>
          <a:sy n="90" d="100"/>
        </p:scale>
        <p:origin x="1896" y="20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/Relationships>
</file>

<file path=ppt/notesSlides/_rels/notesSlide1.xml.rels><?xml version="1.0" encoding="UTF-8" standalone="yes"?><Relationships xmlns="http://schemas.openxmlformats.org/package/2006/relationships"><Relationship Id="rId1" Type="http://schemas.openxmlformats.org/officeDocument/2006/relationships/slide" Target="../slides/slide1.xml"/></Relationships>
</file>

<file path=ppt/notesSlides/_rels/notesSlide2.xml.rels><?xml version="1.0" encoding="UTF-8" standalone="yes"?><Relationships xmlns="http://schemas.openxmlformats.org/package/2006/relationships"><Relationship Id="rId1" Type="http://schemas.openxmlformats.org/officeDocument/2006/relationships/slide" Target="../slides/slide2.xml"/></Relationships>
</file>

<file path=ppt/notesSlides/_rels/notesSlide3.xml.rels><?xml version="1.0" encoding="UTF-8" standalone="yes"?><Relationships xmlns="http://schemas.openxmlformats.org/package/2006/relationships"><Relationship Id="rId1" Type="http://schemas.openxmlformats.org/officeDocument/2006/relationships/slide" Target="../slides/slide3.xml"/></Relationships>
</file>

<file path=ppt/notesSlides/_rels/notesSlide4.xml.rels><?xml version="1.0" encoding="UTF-8" standalone="yes"?><Relationships xmlns="http://schemas.openxmlformats.org/package/2006/relationships"><Relationship Id="rId1" Type="http://schemas.openxmlformats.org/officeDocument/2006/relationships/slide" Target="../slides/slide4.xml"/></Relationships>
</file>

<file path=ppt/notesSlides/_rels/notesSlide5.xml.rels><?xml version="1.0" encoding="UTF-8" standalone="yes"?><Relationships xmlns="http://schemas.openxmlformats.org/package/2006/relationships"><Relationship Id="rId1" Type="http://schemas.openxmlformats.org/officeDocument/2006/relationships/slide" Target="../slides/slide5.xml"/></Relationships>
</file>

<file path=ppt/notesSlides/_rels/notesSlide6.xml.rels><?xml version="1.0" encoding="UTF-8" standalone="yes"?><Relationships xmlns="http://schemas.openxmlformats.org/package/2006/relationships"><Relationship Id="rId1" Type="http://schemas.openxmlformats.org/officeDocument/2006/relationships/slide" Target="../slides/slide6.xml"/></Relationships>
</file>

<file path=ppt/notesSlides/_rels/notesSlide7.xml.rels><?xml version="1.0" encoding="UTF-8" standalone="yes"?><Relationships xmlns="http://schemas.openxmlformats.org/package/2006/relationships"><Relationship Id="rId1" Type="http://schemas.openxmlformats.org/officeDocument/2006/relationships/slide" Target="../slides/slide7.xml"/></Relationships>
</file>

<file path=ppt/notesSlides/_rels/notesSlide8.xml.rels><?xml version="1.0" encoding="UTF-8" standalone="yes"?><Relationships xmlns="http://schemas.openxmlformats.org/package/2006/relationships"><Relationship Id="rId1" Type="http://schemas.openxmlformats.org/officeDocument/2006/relationships/slide" Target="../slides/slide8.xml"/></Relationships>
</file>

<file path=ppt/notesSlides/_rels/notesSlide9.xml.rels><?xml version="1.0" encoding="UTF-8" standalone="yes"?><Relationships xmlns="http://schemas.openxmlformats.org/package/2006/relationships"><Relationship Id="rId1" Type="http://schemas.openxmlformats.org/officeDocument/2006/relationships/slide" Target="../slides/slide9.xml"/></Relationships>
</file>

<file path=ppt/notesSlides/_rels/notesSlide10.xml.rels><?xml version="1.0" encoding="UTF-8" standalone="yes"?><Relationships xmlns="http://schemas.openxmlformats.org/package/2006/relationships"><Relationship Id="rId1" Type="http://schemas.openxmlformats.org/officeDocument/2006/relationships/slide" Target="../slides/slide10.xml"/></Relationships>
</file>

<file path=ppt/notesSlides/_rels/notesSlide11.xml.rels><?xml version="1.0" encoding="UTF-8" standalone="yes"?><Relationships xmlns="http://schemas.openxmlformats.org/package/2006/relationships"><Relationship Id="rId1" Type="http://schemas.openxmlformats.org/officeDocument/2006/relationships/slide" Target="../slides/slide11.xml"/></Relationships>
</file>

<file path=ppt/notesSlides/_rels/notesSlide12.xml.rels><?xml version="1.0" encoding="UTF-8" standalone="yes"?><Relationships xmlns="http://schemas.openxmlformats.org/package/2006/relationships"><Relationship Id="rId1" Type="http://schemas.openxmlformats.org/officeDocument/2006/relationships/slide" Target="../slides/slide1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CAROUSEL CARD 1 of 12 · 1080 x 1350 · LinkedIn portrait.</a:t>
            </a:r>
          </a:p>
          <a:p>
            <a:r>
              <a:rPr lang="en-GB" dirty="0"/>
              <a:t>WHAT TO CHANGE — the copy only. Type into the boxes. Every box already carries the right face, weight, size and tracking; restyling them is how a carousel stops looking like the others in the set.</a:t>
            </a:r>
          </a:p>
          <a:p>
            <a:r>
              <a:rPr lang="en-GB" dirty="0"/>
              <a:t>THE HEADLINE is Neuzeit Grotesk Black, one colour, never Sky Blue (§7.7a). The accent lives in the eyebrow, a rule, or a single stat instead.</a:t>
            </a:r>
          </a:p>
          <a:p>
            <a:r>
              <a:rPr lang="en-GB" dirty="0"/>
              <a:t>ILLUSTRATIONS are placed as pictures and were left untouched by the templatiser. Swap one with right-click → Change Picture, or delete it and let the card breathe. Build new ones with the cubewise-illustration skill so they inherit the same palette and guards.</a:t>
            </a:r>
          </a:p>
          <a:p>
            <a:r>
              <a:rPr lang="en-GB" dirty="0"/>
              <a:t>THE CUBEWISE LOGO is canonical (§8). Do not recolour, stretch or replace it. Card 1 and card N carry it; the middle cards do not (§11.2).</a:t>
            </a:r>
          </a:p>
          <a:p>
            <a:r>
              <a:rPr lang="en-GB" dirty="0"/>
              <a:t>SOCIAL IS SKY BLUE (§11.0) whatever the subject. Max 10 cards. Card N carries a real call to action, not a sign-off.</a:t>
            </a:r>
          </a:p>
          <a:p>
            <a:r>
              <a:rPr lang="en-GB" dirty="0"/>
              <a:t>BACKGROUNDS group in twos to fours before switching (§7.4a). A card-by-card alternation reads as a strobe, not a rhythm.</a:t>
            </a:r>
          </a:p>
        </p:txBody>
      </p:sp>
    </p:spTree>
  </p:cSld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CAROUSEL CARD 2 of 12 · 1080 x 1350 · LinkedIn portrait.</a:t>
            </a:r>
          </a:p>
          <a:p>
            <a:r>
              <a:rPr lang="en-GB" dirty="0"/>
              <a:t>WHAT TO CHANGE — the copy only. Type into the boxes. Every box already carries the right face, weight, size and tracking; restyling them is how a carousel stops looking like the others in the set.</a:t>
            </a:r>
          </a:p>
          <a:p>
            <a:r>
              <a:rPr lang="en-GB" dirty="0"/>
              <a:t>THE HEADLINE is Neuzeit Grotesk Black, one colour, never Sky Blue (§7.7a). The accent lives in the eyebrow, a rule, or a single stat instead.</a:t>
            </a:r>
          </a:p>
          <a:p>
            <a:r>
              <a:rPr lang="en-GB" dirty="0"/>
              <a:t>ILLUSTRATIONS are placed as pictures and were left untouched by the templatiser. Swap one with right-click → Change Picture, or delete it and let the card breathe. Build new ones with the cubewise-illustration skill so they inherit the same palette and guards.</a:t>
            </a:r>
          </a:p>
          <a:p>
            <a:r>
              <a:rPr lang="en-GB" dirty="0"/>
              <a:t>THE CUBEWISE LOGO is canonical (§8). Do not recolour, stretch or replace it. Card 1 and card N carry it; the middle cards do not (§11.2).</a:t>
            </a:r>
          </a:p>
          <a:p>
            <a:r>
              <a:rPr lang="en-GB" dirty="0"/>
              <a:t>SOCIAL IS SKY BLUE (§11.0) whatever the subject. Max 10 cards. Card N carries a real call to action, not a sign-off.</a:t>
            </a:r>
          </a:p>
          <a:p>
            <a:r>
              <a:rPr lang="en-GB" dirty="0"/>
              <a:t>BACKGROUNDS group in twos to fours before switching (§7.4a). A card-by-card alternation reads as a strobe, not a rhythm.</a:t>
            </a:r>
          </a:p>
        </p:txBody>
      </p:sp>
    </p:spTree>
  </p:cSld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CAROUSEL CARD 3 of 12 · 1080 x 1350 · LinkedIn portrait.</a:t>
            </a:r>
          </a:p>
          <a:p>
            <a:r>
              <a:rPr lang="en-GB" dirty="0"/>
              <a:t>WHAT TO CHANGE — the copy only. Type into the boxes. Every box already carries the right face, weight, size and tracking; restyling them is how a carousel stops looking like the others in the set.</a:t>
            </a:r>
          </a:p>
          <a:p>
            <a:r>
              <a:rPr lang="en-GB" dirty="0"/>
              <a:t>THE HEADLINE is Neuzeit Grotesk Black, one colour, never Sky Blue (§7.7a). The accent lives in the eyebrow, a rule, or a single stat instead.</a:t>
            </a:r>
          </a:p>
          <a:p>
            <a:r>
              <a:rPr lang="en-GB" dirty="0"/>
              <a:t>ILLUSTRATIONS are placed as pictures and were left untouched by the templatiser. Swap one with right-click → Change Picture, or delete it and let the card breathe. Build new ones with the cubewise-illustration skill so they inherit the same palette and guards.</a:t>
            </a:r>
          </a:p>
          <a:p>
            <a:r>
              <a:rPr lang="en-GB" dirty="0"/>
              <a:t>THE CUBEWISE LOGO is canonical (§8). Do not recolour, stretch or replace it. Card 1 and card N carry it; the middle cards do not (§11.2).</a:t>
            </a:r>
          </a:p>
          <a:p>
            <a:r>
              <a:rPr lang="en-GB" dirty="0"/>
              <a:t>SOCIAL IS SKY BLUE (§11.0) whatever the subject. Max 10 cards. Card N carries a real call to action, not a sign-off.</a:t>
            </a:r>
          </a:p>
          <a:p>
            <a:r>
              <a:rPr lang="en-GB" dirty="0"/>
              <a:t>BACKGROUNDS group in twos to fours before switching (§7.4a). A card-by-card alternation reads as a strobe, not a rhythm.</a:t>
            </a:r>
          </a:p>
        </p:txBody>
      </p:sp>
    </p:spTree>
  </p:cSld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CAROUSEL CARD 4 of 12 · 1080 x 1350 · LinkedIn portrait.</a:t>
            </a:r>
          </a:p>
          <a:p>
            <a:r>
              <a:rPr lang="en-GB" dirty="0"/>
              <a:t>WHAT TO CHANGE — the copy only. Type into the boxes. Every box already carries the right face, weight, size and tracking; restyling them is how a carousel stops looking like the others in the set.</a:t>
            </a:r>
          </a:p>
          <a:p>
            <a:r>
              <a:rPr lang="en-GB" dirty="0"/>
              <a:t>THE HEADLINE is Neuzeit Grotesk Black, one colour, never Sky Blue (§7.7a). The accent lives in the eyebrow, a rule, or a single stat instead.</a:t>
            </a:r>
          </a:p>
          <a:p>
            <a:r>
              <a:rPr lang="en-GB" dirty="0"/>
              <a:t>ILLUSTRATIONS are placed as pictures and were left untouched by the templatiser. Swap one with right-click → Change Picture, or delete it and let the card breathe. Build new ones with the cubewise-illustration skill so they inherit the same palette and guards.</a:t>
            </a:r>
          </a:p>
          <a:p>
            <a:r>
              <a:rPr lang="en-GB" dirty="0"/>
              <a:t>THE CUBEWISE LOGO is canonical (§8). Do not recolour, stretch or replace it. Card 1 and card N carry it; the middle cards do not (§11.2).</a:t>
            </a:r>
          </a:p>
          <a:p>
            <a:r>
              <a:rPr lang="en-GB" dirty="0"/>
              <a:t>SOCIAL IS SKY BLUE (§11.0) whatever the subject. Max 10 cards. Card N carries a real call to action, not a sign-off.</a:t>
            </a:r>
          </a:p>
          <a:p>
            <a:r>
              <a:rPr lang="en-GB" dirty="0"/>
              <a:t>BACKGROUNDS group in twos to fours before switching (§7.4a). A card-by-card alternation reads as a strobe, not a rhythm.</a:t>
            </a:r>
          </a:p>
        </p:txBody>
      </p:sp>
    </p:spTree>
  </p:cSld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CAROUSEL CARD 5 of 12 · 1080 x 1350 · LinkedIn portrait.</a:t>
            </a:r>
          </a:p>
          <a:p>
            <a:r>
              <a:rPr lang="en-GB" dirty="0"/>
              <a:t>WHAT TO CHANGE — the copy only. Type into the boxes. Every box already carries the right face, weight, size and tracking; restyling them is how a carousel stops looking like the others in the set.</a:t>
            </a:r>
          </a:p>
          <a:p>
            <a:r>
              <a:rPr lang="en-GB" dirty="0"/>
              <a:t>THE HEADLINE is Neuzeit Grotesk Black, one colour, never Sky Blue (§7.7a). The accent lives in the eyebrow, a rule, or a single stat instead.</a:t>
            </a:r>
          </a:p>
          <a:p>
            <a:r>
              <a:rPr lang="en-GB" dirty="0"/>
              <a:t>ILLUSTRATIONS are placed as pictures and were left untouched by the templatiser. Swap one with right-click → Change Picture, or delete it and let the card breathe. Build new ones with the cubewise-illustration skill so they inherit the same palette and guards.</a:t>
            </a:r>
          </a:p>
          <a:p>
            <a:r>
              <a:rPr lang="en-GB" dirty="0"/>
              <a:t>THE CUBEWISE LOGO is canonical (§8). Do not recolour, stretch or replace it. Card 1 and card N carry it; the middle cards do not (§11.2).</a:t>
            </a:r>
          </a:p>
          <a:p>
            <a:r>
              <a:rPr lang="en-GB" dirty="0"/>
              <a:t>SOCIAL IS SKY BLUE (§11.0) whatever the subject. Max 10 cards. Card N carries a real call to action, not a sign-off.</a:t>
            </a:r>
          </a:p>
          <a:p>
            <a:r>
              <a:rPr lang="en-GB" dirty="0"/>
              <a:t>BACKGROUNDS group in twos to fours before switching (§7.4a). A card-by-card alternation reads as a strobe, not a rhythm.</a:t>
            </a:r>
          </a:p>
        </p:txBody>
      </p:sp>
    </p:spTree>
  </p:cSld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CAROUSEL CARD 6 of 12 · 1080 x 1350 · LinkedIn portrait.</a:t>
            </a:r>
          </a:p>
          <a:p>
            <a:r>
              <a:rPr lang="en-GB" dirty="0"/>
              <a:t>WHAT TO CHANGE — the copy only. Type into the boxes. Every box already carries the right face, weight, size and tracking; restyling them is how a carousel stops looking like the others in the set.</a:t>
            </a:r>
          </a:p>
          <a:p>
            <a:r>
              <a:rPr lang="en-GB" dirty="0"/>
              <a:t>THE HEADLINE is Neuzeit Grotesk Black, one colour, never Sky Blue (§7.7a). The accent lives in the eyebrow, a rule, or a single stat instead.</a:t>
            </a:r>
          </a:p>
          <a:p>
            <a:r>
              <a:rPr lang="en-GB" dirty="0"/>
              <a:t>ILLUSTRATIONS are placed as pictures and were left untouched by the templatiser. Swap one with right-click → Change Picture, or delete it and let the card breathe. Build new ones with the cubewise-illustration skill so they inherit the same palette and guards.</a:t>
            </a:r>
          </a:p>
          <a:p>
            <a:r>
              <a:rPr lang="en-GB" dirty="0"/>
              <a:t>THE CUBEWISE LOGO is canonical (§8). Do not recolour, stretch or replace it. Card 1 and card N carry it; the middle cards do not (§11.2).</a:t>
            </a:r>
          </a:p>
          <a:p>
            <a:r>
              <a:rPr lang="en-GB" dirty="0"/>
              <a:t>SOCIAL IS SKY BLUE (§11.0) whatever the subject. Max 10 cards. Card N carries a real call to action, not a sign-off.</a:t>
            </a:r>
          </a:p>
          <a:p>
            <a:r>
              <a:rPr lang="en-GB" dirty="0"/>
              <a:t>BACKGROUNDS group in twos to fours before switching (§7.4a). A card-by-card alternation reads as a strobe, not a rhythm.</a:t>
            </a:r>
          </a:p>
        </p:txBody>
      </p:sp>
    </p:spTree>
  </p:cSld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CAROUSEL CARD 7 of 12 · 1080 x 1350 · LinkedIn portrait.</a:t>
            </a:r>
          </a:p>
          <a:p>
            <a:r>
              <a:rPr lang="en-GB" dirty="0"/>
              <a:t>WHAT TO CHANGE — the copy only. Type into the boxes. Every box already carries the right face, weight, size and tracking; restyling them is how a carousel stops looking like the others in the set.</a:t>
            </a:r>
          </a:p>
          <a:p>
            <a:r>
              <a:rPr lang="en-GB" dirty="0"/>
              <a:t>THE HEADLINE is Neuzeit Grotesk Black, one colour, never Sky Blue (§7.7a). The accent lives in the eyebrow, a rule, or a single stat instead.</a:t>
            </a:r>
          </a:p>
          <a:p>
            <a:r>
              <a:rPr lang="en-GB" dirty="0"/>
              <a:t>ILLUSTRATIONS are placed as pictures and were left untouched by the templatiser. Swap one with right-click → Change Picture, or delete it and let the card breathe. Build new ones with the cubewise-illustration skill so they inherit the same palette and guards.</a:t>
            </a:r>
          </a:p>
          <a:p>
            <a:r>
              <a:rPr lang="en-GB" dirty="0"/>
              <a:t>THE CUBEWISE LOGO is canonical (§8). Do not recolour, stretch or replace it. Card 1 and card N carry it; the middle cards do not (§11.2).</a:t>
            </a:r>
          </a:p>
          <a:p>
            <a:r>
              <a:rPr lang="en-GB" dirty="0"/>
              <a:t>SOCIAL IS SKY BLUE (§11.0) whatever the subject. Max 10 cards. Card N carries a real call to action, not a sign-off.</a:t>
            </a:r>
          </a:p>
          <a:p>
            <a:r>
              <a:rPr lang="en-GB" dirty="0"/>
              <a:t>BACKGROUNDS group in twos to fours before switching (§7.4a). A card-by-card alternation reads as a strobe, not a rhythm.</a:t>
            </a:r>
          </a:p>
        </p:txBody>
      </p:sp>
    </p:spTree>
  </p:cSld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CAROUSEL CARD 8 of 12 · 1080 x 1350 · LinkedIn portrait.</a:t>
            </a:r>
          </a:p>
          <a:p>
            <a:r>
              <a:rPr lang="en-GB" dirty="0"/>
              <a:t>WHAT TO CHANGE — the copy only. Type into the boxes. Every box already carries the right face, weight, size and tracking; restyling them is how a carousel stops looking like the others in the set.</a:t>
            </a:r>
          </a:p>
          <a:p>
            <a:r>
              <a:rPr lang="en-GB" dirty="0"/>
              <a:t>THE HEADLINE is Neuzeit Grotesk Black, one colour, never Sky Blue (§7.7a). The accent lives in the eyebrow, a rule, or a single stat instead.</a:t>
            </a:r>
          </a:p>
          <a:p>
            <a:r>
              <a:rPr lang="en-GB" dirty="0"/>
              <a:t>ILLUSTRATIONS are placed as pictures and were left untouched by the templatiser. Swap one with right-click → Change Picture, or delete it and let the card breathe. Build new ones with the cubewise-illustration skill so they inherit the same palette and guards.</a:t>
            </a:r>
          </a:p>
          <a:p>
            <a:r>
              <a:rPr lang="en-GB" dirty="0"/>
              <a:t>THE CUBEWISE LOGO is canonical (§8). Do not recolour, stretch or replace it. Card 1 and card N carry it; the middle cards do not (§11.2).</a:t>
            </a:r>
          </a:p>
          <a:p>
            <a:r>
              <a:rPr lang="en-GB" dirty="0"/>
              <a:t>SOCIAL IS SKY BLUE (§11.0) whatever the subject. Max 10 cards. Card N carries a real call to action, not a sign-off.</a:t>
            </a:r>
          </a:p>
          <a:p>
            <a:r>
              <a:rPr lang="en-GB" dirty="0"/>
              <a:t>BACKGROUNDS group in twos to fours before switching (§7.4a). A card-by-card alternation reads as a strobe, not a rhythm.</a:t>
            </a:r>
          </a:p>
        </p:txBody>
      </p:sp>
    </p:spTree>
  </p:cSld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CAROUSEL CARD 9 of 12 · 1080 x 1350 · LinkedIn portrait.</a:t>
            </a:r>
          </a:p>
          <a:p>
            <a:r>
              <a:rPr lang="en-GB" dirty="0"/>
              <a:t>WHAT TO CHANGE — the copy only. Type into the boxes. Every box already carries the right face, weight, size and tracking; restyling them is how a carousel stops looking like the others in the set.</a:t>
            </a:r>
          </a:p>
          <a:p>
            <a:r>
              <a:rPr lang="en-GB" dirty="0"/>
              <a:t>THE HEADLINE is Neuzeit Grotesk Black, one colour, never Sky Blue (§7.7a). The accent lives in the eyebrow, a rule, or a single stat instead.</a:t>
            </a:r>
          </a:p>
          <a:p>
            <a:r>
              <a:rPr lang="en-GB" dirty="0"/>
              <a:t>ILLUSTRATIONS are placed as pictures and were left untouched by the templatiser. Swap one with right-click → Change Picture, or delete it and let the card breathe. Build new ones with the cubewise-illustration skill so they inherit the same palette and guards.</a:t>
            </a:r>
          </a:p>
          <a:p>
            <a:r>
              <a:rPr lang="en-GB" dirty="0"/>
              <a:t>THE CUBEWISE LOGO is canonical (§8). Do not recolour, stretch or replace it. Card 1 and card N carry it; the middle cards do not (§11.2).</a:t>
            </a:r>
          </a:p>
          <a:p>
            <a:r>
              <a:rPr lang="en-GB" dirty="0"/>
              <a:t>SOCIAL IS SKY BLUE (§11.0) whatever the subject. Max 10 cards. Card N carries a real call to action, not a sign-off.</a:t>
            </a:r>
          </a:p>
          <a:p>
            <a:r>
              <a:rPr lang="en-GB" dirty="0"/>
              <a:t>BACKGROUNDS group in twos to fours before switching (§7.4a). A card-by-card alternation reads as a strobe, not a rhythm.</a:t>
            </a:r>
          </a:p>
        </p:txBody>
      </p:sp>
    </p:spTree>
  </p:cSld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CAROUSEL CARD 10 of 12 · 1080 x 1350 · LinkedIn portrait.</a:t>
            </a:r>
          </a:p>
          <a:p>
            <a:r>
              <a:rPr lang="en-GB" dirty="0"/>
              <a:t>WHAT TO CHANGE — the copy only. Type into the boxes. Every box already carries the right face, weight, size and tracking; restyling them is how a carousel stops looking like the others in the set.</a:t>
            </a:r>
          </a:p>
          <a:p>
            <a:r>
              <a:rPr lang="en-GB" dirty="0"/>
              <a:t>THE HEADLINE is Neuzeit Grotesk Black, one colour, never Sky Blue (§7.7a). The accent lives in the eyebrow, a rule, or a single stat instead.</a:t>
            </a:r>
          </a:p>
          <a:p>
            <a:r>
              <a:rPr lang="en-GB" dirty="0"/>
              <a:t>ILLUSTRATIONS are placed as pictures and were left untouched by the templatiser. Swap one with right-click → Change Picture, or delete it and let the card breathe. Build new ones with the cubewise-illustration skill so they inherit the same palette and guards.</a:t>
            </a:r>
          </a:p>
          <a:p>
            <a:r>
              <a:rPr lang="en-GB" dirty="0"/>
              <a:t>THE CUBEWISE LOGO is canonical (§8). Do not recolour, stretch or replace it. Card 1 and card N carry it; the middle cards do not (§11.2).</a:t>
            </a:r>
          </a:p>
          <a:p>
            <a:r>
              <a:rPr lang="en-GB" dirty="0"/>
              <a:t>SOCIAL IS SKY BLUE (§11.0) whatever the subject. Max 10 cards. Card N carries a real call to action, not a sign-off.</a:t>
            </a:r>
          </a:p>
          <a:p>
            <a:r>
              <a:rPr lang="en-GB" dirty="0"/>
              <a:t>BACKGROUNDS group in twos to fours before switching (§7.4a). A card-by-card alternation reads as a strobe, not a rhythm.</a:t>
            </a:r>
          </a:p>
        </p:txBody>
      </p:sp>
    </p:spTree>
  </p:cSld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CAROUSEL CARD 11 of 12 · 1080 x 1350 · LinkedIn portrait.</a:t>
            </a:r>
          </a:p>
          <a:p>
            <a:r>
              <a:rPr lang="en-GB" dirty="0"/>
              <a:t>WHAT TO CHANGE — the copy only. Type into the boxes. Every box already carries the right face, weight, size and tracking; restyling them is how a carousel stops looking like the others in the set.</a:t>
            </a:r>
          </a:p>
          <a:p>
            <a:r>
              <a:rPr lang="en-GB" dirty="0"/>
              <a:t>THE HEADLINE is Neuzeit Grotesk Black, one colour, never Sky Blue (§7.7a). The accent lives in the eyebrow, a rule, or a single stat instead.</a:t>
            </a:r>
          </a:p>
          <a:p>
            <a:r>
              <a:rPr lang="en-GB" dirty="0"/>
              <a:t>ILLUSTRATIONS are placed as pictures and were left untouched by the templatiser. Swap one with right-click → Change Picture, or delete it and let the card breathe. Build new ones with the cubewise-illustration skill so they inherit the same palette and guards.</a:t>
            </a:r>
          </a:p>
          <a:p>
            <a:r>
              <a:rPr lang="en-GB" dirty="0"/>
              <a:t>THE CUBEWISE LOGO is canonical (§8). Do not recolour, stretch or replace it. Card 1 and card N carry it; the middle cards do not (§11.2).</a:t>
            </a:r>
          </a:p>
          <a:p>
            <a:r>
              <a:rPr lang="en-GB" dirty="0"/>
              <a:t>SOCIAL IS SKY BLUE (§11.0) whatever the subject. Max 10 cards. Card N carries a real call to action, not a sign-off.</a:t>
            </a:r>
          </a:p>
          <a:p>
            <a:r>
              <a:rPr lang="en-GB" dirty="0"/>
              <a:t>BACKGROUNDS group in twos to fours before switching (§7.4a). A card-by-card alternation reads as a strobe, not a rhythm.</a:t>
            </a:r>
          </a:p>
        </p:txBody>
      </p:sp>
    </p:spTree>
  </p:cSld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CAROUSEL CARD 12 of 12 · 1080 x 1350 · LinkedIn portrait.</a:t>
            </a:r>
          </a:p>
          <a:p>
            <a:r>
              <a:rPr lang="en-GB" dirty="0"/>
              <a:t>WHAT TO CHANGE — the copy only. Type into the boxes. Every box already carries the right face, weight, size and tracking; restyling them is how a carousel stops looking like the others in the set.</a:t>
            </a:r>
          </a:p>
          <a:p>
            <a:r>
              <a:rPr lang="en-GB" dirty="0"/>
              <a:t>THE HEADLINE is Neuzeit Grotesk Black, one colour, never Sky Blue (§7.7a). The accent lives in the eyebrow, a rule, or a single stat instead.</a:t>
            </a:r>
          </a:p>
          <a:p>
            <a:r>
              <a:rPr lang="en-GB" dirty="0"/>
              <a:t>ILLUSTRATIONS are placed as pictures and were left untouched by the templatiser. Swap one with right-click → Change Picture, or delete it and let the card breathe. Build new ones with the cubewise-illustration skill so they inherit the same palette and guards.</a:t>
            </a:r>
          </a:p>
          <a:p>
            <a:r>
              <a:rPr lang="en-GB" dirty="0"/>
              <a:t>THE CUBEWISE LOGO is canonical (§8). Do not recolour, stretch or replace it. Card 1 and card N carry it; the middle cards do not (§11.2).</a:t>
            </a:r>
          </a:p>
          <a:p>
            <a:r>
              <a:rPr lang="en-GB" dirty="0"/>
              <a:t>SOCIAL IS SKY BLUE (§11.0) whatever the subject. Max 10 cards. Card N carries a real call to action, not a sign-off.</a:t>
            </a:r>
          </a:p>
          <a:p>
            <a:r>
              <a:rPr lang="en-GB" dirty="0"/>
              <a:t>BACKGROUNDS group in twos to fours before switching (§7.4a). A card-by-card alternation reads as a strobe, not a rhythm.</a:t>
            </a:r>
          </a:p>
        </p:txBody>
      </p:sp>
    </p:spTree>
  </p:cSld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9/18/26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9/18/26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9/18/26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9/18/26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9/18/26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9/18/26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9/18/26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9/18/26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9/18/26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9/18/26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9/18/26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9/18/26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svg"/><Relationship Id="rId1" Type="http://schemas.openxmlformats.org/officeDocument/2006/relationships/slideLayout" Target="../slideLayouts/slideLayout7.xml"/><Relationship Id="rId3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3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svg"/><Relationship Id="rId1" Type="http://schemas.openxmlformats.org/officeDocument/2006/relationships/slideLayout" Target="../slideLayouts/slideLayout7.xml"/><Relationship Id="rId3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3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svg"/><Relationship Id="rId1" Type="http://schemas.openxmlformats.org/officeDocument/2006/relationships/slideLayout" Target="../slideLayouts/slideLayout7.xml"/><Relationship Id="rId3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3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3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3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3" Type="http://schemas.openxmlformats.org/officeDocument/2006/relationships/notesSlide" Target="../notesSlides/notesSlide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7315200" cy="9144000"/>
          </a:xfrm>
          <a:prstGeom prst="rect">
            <a:avLst/>
          </a:prstGeom>
          <a:solidFill>
            <a:srgbClr val="FFFFF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CBEE5F9-D59B-FCD8-41D1-1707C97E30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267076" y="1935257"/>
            <a:ext cx="13849351" cy="10387013"/>
          </a:xfrm>
          <a:prstGeom prst="rect">
            <a:avLst/>
          </a:prstGeom>
          <a:effectLst>
            <a:outerShdw blurRad="271652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5" name="Title"/>
          <p:cNvSpPr txBox="1"/>
          <p:nvPr/>
        </p:nvSpPr>
        <p:spPr>
          <a:xfrm>
            <a:off x="640080" y="1141217"/>
            <a:ext cx="6035040" cy="226324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lnSpc>
                <a:spcPct val="76339"/>
              </a:lnSpc>
            </a:pPr>
            <a:r>
              <a:rPr sz="6346" b="1" spc="-222" dirty="0">
                <a:solidFill>
                  <a:srgbClr val="202E3A"/>
                </a:solidFill>
                <a:latin typeface="Neuzeit Grotesk Black" pitchFamily="2" charset="77"/>
              </a:rPr>
              <a:t>Headline here.</a:t>
            </a:r>
          </a:p>
          <a:p>
            <a:pPr>
              <a:lnSpc>
                <a:spcPct val="76339"/>
              </a:lnSpc>
            </a:pPr>
            <a:r>
              <a:rPr sz="6346" b="1" spc="-222" dirty="0">
                <a:solidFill>
                  <a:srgbClr val="202E3A"/>
                </a:solidFill>
                <a:latin typeface="Neuzeit Grotesk Black" pitchFamily="2" charset="77"/>
              </a:rPr>
              <a:t>Two or three lines.</a:t>
            </a:r>
          </a:p>
          <a:p>
            <a:pPr>
              <a:lnSpc>
                <a:spcPct val="76339"/>
              </a:lnSpc>
            </a:pPr>
            <a:r>
              <a:rPr sz="6346" b="1" spc="-222" dirty="0">
                <a:solidFill>
                  <a:srgbClr val="202E3A"/>
                </a:solidFill>
                <a:latin typeface="Neuzeit Grotesk Black" pitchFamily="2" charset="77"/>
              </a:rPr>
              <a:t>One colour.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40080" y="3524102"/>
            <a:ext cx="5552236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lnSpc>
                <a:spcPct val="142000"/>
              </a:lnSpc>
            </a:pPr>
            <a:r>
              <a:rPr sz="1500" b="0" dirty="0">
                <a:solidFill>
                  <a:srgbClr val="434B53"/>
                </a:solidFill>
                <a:latin typeface="Neuzeit Grotesk"/>
              </a:rPr>
              <a:t>Supporting copy. Say what the reader gets and why it matters.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8503920"/>
            <a:ext cx="1883050" cy="123111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800" b="1" spc="72" dirty="0">
                <a:solidFill>
                  <a:srgbClr val="434B53"/>
                </a:solidFill>
                <a:latin typeface="Neuzeit Grotesk"/>
              </a:rPr>
              <a:t>SERIES OR COLUMN NAME</a:t>
            </a:r>
            <a:r>
              <a:rPr lang="pt-PT" sz="800" b="1" spc="72" dirty="0">
                <a:solidFill>
                  <a:srgbClr val="434B53"/>
                </a:solidFill>
                <a:latin typeface="Neuzeit Grotesk"/>
              </a:rPr>
              <a:t/>
            </a:r>
            <a:r>
              <a:rPr sz="800" b="1" spc="72" dirty="0">
                <a:solidFill>
                  <a:srgbClr val="434B53"/>
                </a:solidFill>
                <a:latin typeface="Neuzeit Grotesk"/>
              </a:rPr>
              <a:t/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559706" y="8503920"/>
            <a:ext cx="1828800" cy="18288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800" b="0" dirty="0">
                <a:solidFill>
                  <a:srgbClr val="434B53"/>
                </a:solidFill>
                <a:latin typeface="Neuzeit Grotesk"/>
              </a:rPr>
              <a:t>by Author name</a:t>
            </a:r>
          </a:p>
        </p:txBody>
      </p:sp>
      <p:pic>
        <p:nvPicPr>
          <p:cNvPr id="15" name="Cubewise logo" descr="Cubewise logo">
            <a:extLst>
              <a:ext uri="{FF2B5EF4-FFF2-40B4-BE49-F238E27FC236}">
                <a16:creationId xmlns:a16="http://schemas.microsoft.com/office/drawing/2014/main" id="{A3AE9D0F-1A07-FBD8-EE5B-661DA247FB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57800" y="533050"/>
            <a:ext cx="1417320" cy="26099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7315200" cy="9144000"/>
          </a:xfrm>
          <a:prstGeom prst="rect">
            <a:avLst/>
          </a:prstGeom>
          <a:solidFill>
            <a:srgbClr val="202E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17" name="Graphic 16">
            <a:extLst>
              <a:ext uri="{FF2B5EF4-FFF2-40B4-BE49-F238E27FC236}">
                <a16:creationId xmlns:a16="http://schemas.microsoft.com/office/drawing/2014/main" id="{B7ED96B9-1D69-7649-B4B1-24064466812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801071" y="3938708"/>
            <a:ext cx="6757350" cy="615092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40080" y="640080"/>
            <a:ext cx="1160991" cy="28244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822959" y="706831"/>
            <a:ext cx="886671" cy="28244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000" b="1" spc="89">
                <a:solidFill>
                  <a:srgbClr val="202E3A"/>
                </a:solidFill>
                <a:latin typeface="Neuzeit Grotesk"/>
              </a:rPr>
              <a:t>EYEBROW</a:t>
            </a:r>
          </a:p>
        </p:txBody>
      </p:sp>
      <p:sp>
        <p:nvSpPr>
          <p:cNvPr id="5" name="Title"/>
          <p:cNvSpPr txBox="1"/>
          <p:nvPr/>
        </p:nvSpPr>
        <p:spPr>
          <a:xfrm>
            <a:off x="640080" y="1160271"/>
            <a:ext cx="6035040" cy="1086131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lnSpc>
                <a:spcPts val="8423"/>
              </a:lnSpc>
            </a:pPr>
            <a:r>
              <a:rPr sz="7946" b="1" spc="-278" dirty="0">
                <a:solidFill>
                  <a:srgbClr val="FFFFFB"/>
                </a:solidFill>
                <a:latin typeface="Neuzeit Grotesk Black" pitchFamily="2" charset="77"/>
              </a:rPr>
              <a:t>Headline goes here.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40080" y="3191188"/>
            <a:ext cx="5552236" cy="30155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lnSpc>
                <a:spcPct val="142000"/>
              </a:lnSpc>
            </a:pPr>
            <a:r>
              <a:rPr sz="1500" b="0" dirty="0">
                <a:solidFill>
                  <a:schemeClr val="bg1"/>
                </a:solidFill>
                <a:latin typeface="Neuzeit Grotesk"/>
              </a:rPr>
              <a:t>Supporting copy. Say what the reader gets and why it matters.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2587684"/>
            <a:ext cx="5190134" cy="45720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2100" b="1" spc="-73">
                <a:solidFill>
                  <a:srgbClr val="FFFFFB"/>
                </a:solidFill>
                <a:latin typeface="Neuzeit Grotesk"/>
              </a:rPr>
              <a:t>The payoff line.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40080" y="8321040"/>
            <a:ext cx="1883050" cy="123111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800" b="1" spc="72">
                <a:solidFill>
                  <a:schemeClr val="bg1"/>
                </a:solidFill>
                <a:latin typeface="Neuzeit Grotesk"/>
              </a:rPr>
              <a:t>SERIES OR COLUMN NAME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559706" y="8321040"/>
            <a:ext cx="1828800" cy="123111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800" b="0">
                <a:solidFill>
                  <a:schemeClr val="bg1"/>
                </a:solidFill>
                <a:latin typeface="Neuzeit Grotesk"/>
              </a:rPr>
              <a:t>by Author name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7315200" cy="9144000"/>
          </a:xfrm>
          <a:prstGeom prst="rect">
            <a:avLst/>
          </a:prstGeom>
          <a:solidFill>
            <a:srgbClr val="202E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9F822EE7-6429-CA05-C889-346D0B1EDF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33726" y="1624176"/>
            <a:ext cx="12844463" cy="9633347"/>
          </a:xfrm>
          <a:prstGeom prst="rect">
            <a:avLst/>
          </a:prstGeom>
          <a:effectLst>
            <a:outerShdw blurRad="259549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3" name="Rectangle 2"/>
          <p:cNvSpPr/>
          <p:nvPr/>
        </p:nvSpPr>
        <p:spPr>
          <a:xfrm>
            <a:off x="640080" y="640080"/>
            <a:ext cx="1717251" cy="28244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822959" y="706831"/>
            <a:ext cx="1442931" cy="28244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000" b="1" spc="89">
                <a:solidFill>
                  <a:srgbClr val="202E3A"/>
                </a:solidFill>
                <a:latin typeface="Neuzeit Grotesk"/>
              </a:rPr>
              <a:t>EYEBROW · ALL CAPS</a:t>
            </a:r>
          </a:p>
        </p:txBody>
      </p:sp>
      <p:sp>
        <p:nvSpPr>
          <p:cNvPr id="5" name="Title"/>
          <p:cNvSpPr txBox="1"/>
          <p:nvPr/>
        </p:nvSpPr>
        <p:spPr>
          <a:xfrm>
            <a:off x="640080" y="2487168"/>
            <a:ext cx="6035040" cy="83997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lnSpc>
                <a:spcPts val="8480"/>
              </a:lnSpc>
            </a:pPr>
            <a:r>
              <a:rPr sz="5000" b="1" spc="-280" dirty="0">
                <a:solidFill>
                  <a:srgbClr val="FFFFFB"/>
                </a:solidFill>
                <a:latin typeface="Neuzeit Grotesk Black" pitchFamily="2" charset="77"/>
              </a:rPr>
              <a:t>Headline goes here.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640080" y="8321040"/>
            <a:ext cx="1883050" cy="123111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800" b="1" spc="72" dirty="0">
                <a:solidFill>
                  <a:schemeClr val="bg1"/>
                </a:solidFill>
                <a:latin typeface="Neuzeit Grotesk"/>
              </a:rPr>
              <a:t>SERIES OR COLUMN NAME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2559706" y="8321040"/>
            <a:ext cx="1828800" cy="123111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800" b="0">
                <a:solidFill>
                  <a:schemeClr val="bg1"/>
                </a:solidFill>
                <a:latin typeface="Neuzeit Grotesk"/>
              </a:rPr>
              <a:t>by Author name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080" y="1143000"/>
            <a:ext cx="4842662" cy="230832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sz="1500" b="1" dirty="0">
                <a:solidFill>
                  <a:schemeClr val="bg1"/>
                </a:solidFill>
                <a:latin typeface="Neuzeit Grotesk" pitchFamily="2" charset="77"/>
              </a:rPr>
              <a:t>Supporting copy goes here.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40080" y="1508760"/>
            <a:ext cx="4842662" cy="230832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sz="1500" b="1" dirty="0">
                <a:solidFill>
                  <a:schemeClr val="bg1"/>
                </a:solidFill>
                <a:latin typeface="Neuzeit Grotesk" pitchFamily="2" charset="77"/>
              </a:rPr>
              <a:t>A second line if needed.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40080" y="1874519"/>
            <a:ext cx="4842662" cy="230832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sz="1500" b="1">
                <a:solidFill>
                  <a:schemeClr val="bg1"/>
                </a:solidFill>
                <a:latin typeface="Neuzeit Grotesk" pitchFamily="2" charset="77"/>
              </a:rPr>
              <a:t>Third line only if the layout was built for one.</a:t>
            </a:r>
          </a:p>
        </p:txBody>
      </p:sp>
      <p:sp>
        <p:nvSpPr>
          <p:cNvPr id="43" name="AnswerRule"/>
          <p:cNvSpPr/>
          <p:nvPr/>
        </p:nvSpPr>
        <p:spPr>
          <a:xfrm>
            <a:off x="640080" y="2286000"/>
            <a:ext cx="1280160" cy="41148"/>
          </a:xfrm>
          <a:prstGeom prst="rect">
            <a:avLst/>
          </a:prstGeom>
          <a:solidFill>
            <a:srgbClr val="0585C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7315200" cy="9144000"/>
          </a:xfrm>
          <a:prstGeom prst="rect">
            <a:avLst/>
          </a:prstGeom>
          <a:solidFill>
            <a:srgbClr val="FFFFF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640080" y="640080"/>
            <a:ext cx="1180888" cy="282448"/>
          </a:xfrm>
          <a:prstGeom prst="rect">
            <a:avLst/>
          </a:prstGeom>
          <a:solidFill>
            <a:srgbClr val="03689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822959" y="706831"/>
            <a:ext cx="906568" cy="28244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000" b="1" spc="89">
                <a:solidFill>
                  <a:srgbClr val="FFFFFB"/>
                </a:solidFill>
                <a:latin typeface="Neuzeit Grotesk"/>
              </a:rPr>
              <a:t>EYEBROW</a:t>
            </a:r>
          </a:p>
        </p:txBody>
      </p:sp>
      <p:sp>
        <p:nvSpPr>
          <p:cNvPr id="5" name="Title"/>
          <p:cNvSpPr txBox="1"/>
          <p:nvPr/>
        </p:nvSpPr>
        <p:spPr>
          <a:xfrm>
            <a:off x="640080" y="1160271"/>
            <a:ext cx="6035040" cy="109760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lnSpc>
                <a:spcPts val="8480"/>
              </a:lnSpc>
            </a:pPr>
            <a:r>
              <a:rPr sz="8000" b="1" spc="-280" dirty="0">
                <a:solidFill>
                  <a:srgbClr val="202E3A"/>
                </a:solidFill>
                <a:latin typeface="Neuzeit Grotesk Black" pitchFamily="2" charset="77"/>
              </a:rPr>
              <a:t>Headline.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40080" y="3200400"/>
            <a:ext cx="5552236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lnSpc>
                <a:spcPct val="142000"/>
              </a:lnSpc>
            </a:pPr>
            <a:r>
              <a:rPr sz="1500" b="0">
                <a:solidFill>
                  <a:srgbClr val="434B53"/>
                </a:solidFill>
                <a:latin typeface="Neuzeit Grotesk"/>
              </a:rPr>
              <a:t>Supporting copy. Say what the reader gets and why it matters.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2596896"/>
            <a:ext cx="5190134" cy="45720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2100" b="1" spc="-73">
                <a:solidFill>
                  <a:srgbClr val="202E3A"/>
                </a:solidFill>
                <a:latin typeface="Neuzeit Grotesk"/>
              </a:rPr>
              <a:t>The payoff line.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40080" y="8321040"/>
            <a:ext cx="1883050" cy="123111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800" b="1" spc="72" dirty="0">
                <a:solidFill>
                  <a:srgbClr val="434B53"/>
                </a:solidFill>
                <a:latin typeface="Neuzeit Grotesk"/>
              </a:rPr>
              <a:t>SERIES OR COLUMN NAME</a:t>
            </a:r>
            <a:r>
              <a:rPr lang="pt-PT" sz="800" b="1" spc="72" dirty="0">
                <a:solidFill>
                  <a:srgbClr val="434B53"/>
                </a:solidFill>
                <a:latin typeface="Neuzeit Grotesk"/>
              </a:rPr>
              <a:t/>
            </a:r>
            <a:r>
              <a:rPr sz="800" b="1" spc="72" dirty="0">
                <a:solidFill>
                  <a:srgbClr val="434B53"/>
                </a:solidFill>
                <a:latin typeface="Neuzeit Grotesk"/>
              </a:rPr>
              <a:t/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559706" y="8321040"/>
            <a:ext cx="1828800" cy="18288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800" b="0">
                <a:solidFill>
                  <a:srgbClr val="434B53"/>
                </a:solidFill>
                <a:latin typeface="Neuzeit Grotesk"/>
              </a:rPr>
              <a:t>by Author name</a:t>
            </a:r>
          </a:p>
        </p:txBody>
      </p:sp>
      <p:pic>
        <p:nvPicPr>
          <p:cNvPr id="17" name="Graphic 16">
            <a:extLst>
              <a:ext uri="{FF2B5EF4-FFF2-40B4-BE49-F238E27FC236}">
                <a16:creationId xmlns:a16="http://schemas.microsoft.com/office/drawing/2014/main" id="{7B259292-1B16-D47E-7D77-414BBE88736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2803867" y="4251960"/>
            <a:ext cx="3871253" cy="4383212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7315200" cy="9144000"/>
          </a:xfrm>
          <a:prstGeom prst="rect">
            <a:avLst/>
          </a:prstGeom>
          <a:solidFill>
            <a:srgbClr val="FFFFF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0ED4D69-6511-E234-0A82-6232CF7CF6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14537" y="1624176"/>
            <a:ext cx="12801600" cy="9601200"/>
          </a:xfrm>
          <a:prstGeom prst="rect">
            <a:avLst/>
          </a:prstGeom>
          <a:effectLst>
            <a:outerShdw blurRad="287298" dist="38100" dir="2700000" algn="tl" rotWithShape="0">
              <a:prstClr val="black">
                <a:alpha val="26000"/>
              </a:prstClr>
            </a:outerShdw>
          </a:effectLst>
        </p:spPr>
      </p:pic>
      <p:sp>
        <p:nvSpPr>
          <p:cNvPr id="3" name="Rectangle 2"/>
          <p:cNvSpPr/>
          <p:nvPr/>
        </p:nvSpPr>
        <p:spPr>
          <a:xfrm>
            <a:off x="640080" y="640080"/>
            <a:ext cx="1559454" cy="282448"/>
          </a:xfrm>
          <a:prstGeom prst="rect">
            <a:avLst/>
          </a:prstGeom>
          <a:solidFill>
            <a:srgbClr val="03689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822959" y="706831"/>
            <a:ext cx="1285134" cy="28244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000" b="1" spc="89">
                <a:solidFill>
                  <a:srgbClr val="FFFFFB"/>
                </a:solidFill>
                <a:latin typeface="Neuzeit Grotesk"/>
              </a:rPr>
              <a:t>EYEBROW · ALL CAPS</a:t>
            </a:r>
          </a:p>
        </p:txBody>
      </p:sp>
      <p:sp>
        <p:nvSpPr>
          <p:cNvPr id="5" name="Title"/>
          <p:cNvSpPr txBox="1"/>
          <p:nvPr/>
        </p:nvSpPr>
        <p:spPr>
          <a:xfrm>
            <a:off x="640080" y="2487168"/>
            <a:ext cx="6035040" cy="78155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lnSpc>
                <a:spcPts val="7914"/>
              </a:lnSpc>
            </a:pPr>
            <a:r>
              <a:rPr sz="4600" b="1" spc="-261" dirty="0">
                <a:solidFill>
                  <a:srgbClr val="202E3A"/>
                </a:solidFill>
                <a:latin typeface="Neuzeit Grotesk Black" pitchFamily="2" charset="77"/>
              </a:rPr>
              <a:t>Headline goes here.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640080" y="8321040"/>
            <a:ext cx="1883050" cy="123111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800" b="1" spc="72" dirty="0">
                <a:solidFill>
                  <a:srgbClr val="434B53"/>
                </a:solidFill>
                <a:latin typeface="Neuzeit Grotesk"/>
              </a:rPr>
              <a:t>SERIES OR COLUMN NAME</a:t>
            </a:r>
            <a:r>
              <a:rPr lang="pt-PT" sz="800" b="1" spc="72" dirty="0">
                <a:solidFill>
                  <a:srgbClr val="434B53"/>
                </a:solidFill>
                <a:latin typeface="Neuzeit Grotesk"/>
              </a:rPr>
              <a:t/>
            </a:r>
            <a:r>
              <a:rPr sz="800" b="1" spc="72" dirty="0">
                <a:solidFill>
                  <a:srgbClr val="434B53"/>
                </a:solidFill>
                <a:latin typeface="Neuzeit Grotesk"/>
              </a:rPr>
              <a:t/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2559706" y="8321040"/>
            <a:ext cx="1828800" cy="18288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800" b="0">
                <a:solidFill>
                  <a:srgbClr val="434B53"/>
                </a:solidFill>
                <a:latin typeface="Neuzeit Grotesk"/>
              </a:rPr>
              <a:t>by Author name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080" y="1143000"/>
            <a:ext cx="4842662" cy="230832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sz="1500" b="1" dirty="0">
                <a:solidFill>
                  <a:srgbClr val="434B53"/>
                </a:solidFill>
                <a:latin typeface="Neuzeit Grotesk" pitchFamily="2" charset="77"/>
              </a:rPr>
              <a:t>Supporting copy goes here.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40080" y="1508760"/>
            <a:ext cx="4842662" cy="230832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sz="1500" b="1">
                <a:solidFill>
                  <a:srgbClr val="434B53"/>
                </a:solidFill>
                <a:latin typeface="Neuzeit Grotesk" pitchFamily="2" charset="77"/>
              </a:rPr>
              <a:t>A second line if needed.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40080" y="1874519"/>
            <a:ext cx="4842662" cy="230832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sz="1500" b="1">
                <a:solidFill>
                  <a:srgbClr val="434B53"/>
                </a:solidFill>
                <a:latin typeface="Neuzeit Grotesk" pitchFamily="2" charset="77"/>
              </a:rPr>
              <a:t>Third line only if the layout was built for one.</a:t>
            </a:r>
          </a:p>
        </p:txBody>
      </p:sp>
      <p:sp>
        <p:nvSpPr>
          <p:cNvPr id="61" name="AnswerRule"/>
          <p:cNvSpPr/>
          <p:nvPr/>
        </p:nvSpPr>
        <p:spPr>
          <a:xfrm>
            <a:off x="640080" y="2286000"/>
            <a:ext cx="1280160" cy="41148"/>
          </a:xfrm>
          <a:prstGeom prst="rect">
            <a:avLst/>
          </a:prstGeom>
          <a:solidFill>
            <a:srgbClr val="0585C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5935D0-E578-03D5-9E82-FC16ADBC27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Graphic 23">
            <a:extLst>
              <a:ext uri="{FF2B5EF4-FFF2-40B4-BE49-F238E27FC236}">
                <a16:creationId xmlns:a16="http://schemas.microsoft.com/office/drawing/2014/main" id="{B41DEC74-07AE-C256-C41B-0EB58810CFC5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0" y="0"/>
            <a:ext cx="7315200" cy="9144000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4BA4675B-8CC3-05C3-7D4A-DC6C8FA95F62}"/>
              </a:ext>
            </a:extLst>
          </p:cNvPr>
          <p:cNvSpPr txBox="1"/>
          <p:nvPr/>
        </p:nvSpPr>
        <p:spPr>
          <a:xfrm>
            <a:off x="640080" y="8749081"/>
            <a:ext cx="1883050" cy="123111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800" b="1" spc="72" dirty="0">
                <a:solidFill>
                  <a:srgbClr val="434B53"/>
                </a:solidFill>
                <a:latin typeface="Neuzeit Grotesk"/>
              </a:rPr>
              <a:t>SERIES OR COLUMN NAME</a:t>
            </a:r>
            <a:r>
              <a:rPr lang="pt-PT" sz="800" b="1" spc="72" dirty="0">
                <a:solidFill>
                  <a:srgbClr val="434B53"/>
                </a:solidFill>
                <a:latin typeface="Neuzeit Grotesk"/>
              </a:rPr>
              <a:t/>
            </a:r>
            <a:r>
              <a:rPr sz="800" b="1" spc="72" dirty="0">
                <a:solidFill>
                  <a:srgbClr val="434B53"/>
                </a:solidFill>
                <a:latin typeface="Neuzeit Grotesk"/>
              </a:rPr>
              <a:t/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96605FEF-D714-D9E8-90CC-1A1DA966ACD5}"/>
              </a:ext>
            </a:extLst>
          </p:cNvPr>
          <p:cNvSpPr txBox="1"/>
          <p:nvPr/>
        </p:nvSpPr>
        <p:spPr>
          <a:xfrm>
            <a:off x="2559706" y="8749081"/>
            <a:ext cx="1828800" cy="18288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800" b="0">
                <a:solidFill>
                  <a:srgbClr val="434B53"/>
                </a:solidFill>
                <a:latin typeface="Neuzeit Grotesk"/>
              </a:rPr>
              <a:t>by Author name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362EB71-B214-B365-D0B4-A049364A673A}"/>
              </a:ext>
            </a:extLst>
          </p:cNvPr>
          <p:cNvSpPr txBox="1"/>
          <p:nvPr/>
        </p:nvSpPr>
        <p:spPr>
          <a:xfrm>
            <a:off x="-2819526" y="1500164"/>
            <a:ext cx="236915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202E3A"/>
                </a:solidFill>
                <a:latin typeface="Neuzeit Grotesk" pitchFamily="2" charset="77"/>
              </a:rPr>
              <a:t>Supporting copy. Say what the reader gets and why it matters.</a:t>
            </a:r>
          </a:p>
        </p:txBody>
      </p:sp>
    </p:spTree>
    <p:extLst>
      <p:ext uri="{BB962C8B-B14F-4D97-AF65-F5344CB8AC3E}">
        <p14:creationId xmlns:p14="http://schemas.microsoft.com/office/powerpoint/2010/main" val="5969461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E7A513-890B-F618-BAAE-85F625DD73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4">
            <a:extLst>
              <a:ext uri="{FF2B5EF4-FFF2-40B4-BE49-F238E27FC236}">
                <a16:creationId xmlns:a16="http://schemas.microsoft.com/office/drawing/2014/main" id="{2DF8A8CC-FE78-2F71-284F-279797940E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3" y="0"/>
            <a:ext cx="7314294" cy="9144000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67A7B122-4D73-68F8-A7E8-7947F8207C6E}"/>
              </a:ext>
            </a:extLst>
          </p:cNvPr>
          <p:cNvSpPr txBox="1"/>
          <p:nvPr/>
        </p:nvSpPr>
        <p:spPr>
          <a:xfrm>
            <a:off x="640080" y="8749081"/>
            <a:ext cx="1883050" cy="123111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800" b="1" spc="72" dirty="0">
                <a:solidFill>
                  <a:srgbClr val="FFFFFB"/>
                </a:solidFill>
                <a:latin typeface="Neuzeit Grotesk"/>
              </a:rPr>
              <a:t>SERIES OR COLUMN NAME</a:t>
            </a:r>
            <a:r>
              <a:rPr lang="pt-PT" sz="800" b="1" spc="72" dirty="0">
                <a:solidFill>
                  <a:srgbClr val="FFFFFB"/>
                </a:solidFill>
                <a:latin typeface="Neuzeit Grotesk"/>
              </a:rPr>
              <a:t/>
            </a:r>
            <a:r>
              <a:rPr sz="800" b="1" spc="72" dirty="0">
                <a:solidFill>
                  <a:srgbClr val="FFFFFB"/>
                </a:solidFill>
                <a:latin typeface="Neuzeit Grotesk"/>
              </a:rPr>
              <a:t/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56D83B44-E176-641F-DB6E-9D440F94B918}"/>
              </a:ext>
            </a:extLst>
          </p:cNvPr>
          <p:cNvSpPr txBox="1"/>
          <p:nvPr/>
        </p:nvSpPr>
        <p:spPr>
          <a:xfrm>
            <a:off x="2559706" y="8749081"/>
            <a:ext cx="1828800" cy="123111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800" b="0">
                <a:solidFill>
                  <a:srgbClr val="FFFFFB"/>
                </a:solidFill>
                <a:latin typeface="Neuzeit Grotesk"/>
              </a:rPr>
              <a:t>by Author name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289BEFB7-8FC3-03D8-1A27-32ABA1413458}"/>
              </a:ext>
            </a:extLst>
          </p:cNvPr>
          <p:cNvSpPr txBox="1"/>
          <p:nvPr/>
        </p:nvSpPr>
        <p:spPr>
          <a:xfrm>
            <a:off x="-2819526" y="1500164"/>
            <a:ext cx="236915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202E3A"/>
                </a:solidFill>
                <a:latin typeface="Neuzeit Grotesk" pitchFamily="2" charset="77"/>
              </a:rPr>
              <a:t>Supporting copy. Say what the reader gets and why it matters.</a:t>
            </a:r>
          </a:p>
        </p:txBody>
      </p:sp>
    </p:spTree>
    <p:extLst>
      <p:ext uri="{BB962C8B-B14F-4D97-AF65-F5344CB8AC3E}">
        <p14:creationId xmlns:p14="http://schemas.microsoft.com/office/powerpoint/2010/main" val="41565092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7315200" cy="9144000"/>
          </a:xfrm>
          <a:prstGeom prst="rect">
            <a:avLst/>
          </a:prstGeom>
          <a:solidFill>
            <a:srgbClr val="F1F2F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845E1F3-4781-037B-4CE6-649B789BC75F}"/>
              </a:ext>
            </a:extLst>
          </p:cNvPr>
          <p:cNvSpPr/>
          <p:nvPr/>
        </p:nvSpPr>
        <p:spPr>
          <a:xfrm>
            <a:off x="0" y="0"/>
            <a:ext cx="7315200" cy="9144000"/>
          </a:xfrm>
          <a:prstGeom prst="rect">
            <a:avLst/>
          </a:prstGeom>
          <a:solidFill>
            <a:srgbClr val="F31B3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C216035-37F4-3564-DAD8-6EF0F2F136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925081" y="1443552"/>
            <a:ext cx="13165361" cy="9874021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40080" y="640080"/>
            <a:ext cx="1901825" cy="28244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822959" y="706831"/>
            <a:ext cx="1627505" cy="15388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000" b="1" spc="89" dirty="0">
                <a:solidFill>
                  <a:srgbClr val="F31C37"/>
                </a:solidFill>
                <a:latin typeface="Neuzeit Grotesk"/>
              </a:rPr>
              <a:t>EYEBROW · ALL CAPS</a:t>
            </a:r>
          </a:p>
        </p:txBody>
      </p:sp>
      <p:sp>
        <p:nvSpPr>
          <p:cNvPr id="5" name="Title"/>
          <p:cNvSpPr txBox="1"/>
          <p:nvPr/>
        </p:nvSpPr>
        <p:spPr>
          <a:xfrm>
            <a:off x="640080" y="1160271"/>
            <a:ext cx="6035040" cy="109760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lnSpc>
                <a:spcPts val="8480"/>
              </a:lnSpc>
            </a:pPr>
            <a:r>
              <a:rPr sz="8000" b="1" spc="-280" dirty="0">
                <a:solidFill>
                  <a:schemeClr val="bg1"/>
                </a:solidFill>
                <a:latin typeface="Neuzeit Grotesk Black" pitchFamily="2" charset="77"/>
              </a:rPr>
              <a:t>Headline.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40080" y="2596896"/>
            <a:ext cx="5552236" cy="629339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lnSpc>
                <a:spcPct val="142000"/>
              </a:lnSpc>
            </a:pPr>
            <a:r>
              <a:rPr sz="1500" b="0">
                <a:solidFill>
                  <a:schemeClr val="bg1"/>
                </a:solidFill>
                <a:latin typeface="Neuzeit Grotesk"/>
              </a:rPr>
              <a:t>Supporting copy. Say what the reader gets and why it matters.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640080" y="8321040"/>
            <a:ext cx="1883050" cy="123111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800" b="1" spc="72" dirty="0">
                <a:solidFill>
                  <a:schemeClr val="bg1"/>
                </a:solidFill>
                <a:latin typeface="Neuzeit Grotesk"/>
              </a:rPr>
              <a:t>SERIES OR COLUMN NAME</a:t>
            </a:r>
            <a:r>
              <a:rPr lang="pt-PT" sz="800" b="1" spc="72" dirty="0">
                <a:solidFill>
                  <a:schemeClr val="bg1"/>
                </a:solidFill>
                <a:latin typeface="Neuzeit Grotesk"/>
              </a:rPr>
              <a:t/>
            </a:r>
            <a:r>
              <a:rPr sz="800" b="1" spc="72" dirty="0">
                <a:solidFill>
                  <a:schemeClr val="bg1"/>
                </a:solidFill>
                <a:latin typeface="Neuzeit Grotesk"/>
              </a:rPr>
              <a:t/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2559706" y="8321040"/>
            <a:ext cx="1828800" cy="123111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800" b="0">
                <a:solidFill>
                  <a:schemeClr val="bg1"/>
                </a:solidFill>
                <a:latin typeface="Neuzeit Grotesk"/>
              </a:rPr>
              <a:t>by Author name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7315200" cy="9144000"/>
          </a:xfrm>
          <a:prstGeom prst="rect">
            <a:avLst/>
          </a:prstGeom>
          <a:solidFill>
            <a:srgbClr val="F1F2F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640080" y="640080"/>
            <a:ext cx="1687830" cy="282448"/>
          </a:xfrm>
          <a:prstGeom prst="rect">
            <a:avLst/>
          </a:prstGeom>
          <a:solidFill>
            <a:srgbClr val="03689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822959" y="706831"/>
            <a:ext cx="1413510" cy="28244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000" b="1" spc="89">
                <a:solidFill>
                  <a:srgbClr val="FFFFFB"/>
                </a:solidFill>
                <a:latin typeface="Neuzeit Grotesk"/>
              </a:rPr>
              <a:t>EYEBROW · ALL CAPS</a:t>
            </a:r>
          </a:p>
        </p:txBody>
      </p:sp>
      <p:sp>
        <p:nvSpPr>
          <p:cNvPr id="5" name="Title"/>
          <p:cNvSpPr txBox="1"/>
          <p:nvPr/>
        </p:nvSpPr>
        <p:spPr>
          <a:xfrm>
            <a:off x="640080" y="1160271"/>
            <a:ext cx="6035040" cy="1467774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lnSpc>
                <a:spcPts val="5709"/>
              </a:lnSpc>
            </a:pPr>
            <a:r>
              <a:rPr sz="5386" b="1" spc="-188" dirty="0">
                <a:solidFill>
                  <a:srgbClr val="202E3A"/>
                </a:solidFill>
                <a:latin typeface="Neuzeit Grotesk Black" pitchFamily="2" charset="77"/>
              </a:rPr>
              <a:t>Headline here.</a:t>
            </a:r>
          </a:p>
          <a:p>
            <a:pPr>
              <a:lnSpc>
                <a:spcPts val="5709"/>
              </a:lnSpc>
            </a:pPr>
            <a:r>
              <a:rPr sz="5386" b="1" spc="-188" dirty="0">
                <a:solidFill>
                  <a:srgbClr val="202E3A"/>
                </a:solidFill>
                <a:latin typeface="Neuzeit Grotesk Black" pitchFamily="2" charset="77"/>
              </a:rPr>
              <a:t>Two or three lines.</a:t>
            </a: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48B54800-E3DD-933A-A80D-D2A1F4E344F7}"/>
              </a:ext>
            </a:extLst>
          </p:cNvPr>
          <p:cNvGrpSpPr/>
          <p:nvPr/>
        </p:nvGrpSpPr>
        <p:grpSpPr>
          <a:xfrm rot="16200000">
            <a:off x="-1142694" y="6354773"/>
            <a:ext cx="3748426" cy="182880"/>
            <a:chOff x="640080" y="8321040"/>
            <a:chExt cx="3748426" cy="182880"/>
          </a:xfrm>
        </p:grpSpPr>
        <p:sp>
          <p:nvSpPr>
            <p:cNvPr id="16" name="TextBox 15"/>
            <p:cNvSpPr txBox="1"/>
            <p:nvPr/>
          </p:nvSpPr>
          <p:spPr>
            <a:xfrm>
              <a:off x="640080" y="8321040"/>
              <a:ext cx="1883050" cy="123111"/>
            </a:xfrm>
            <a:prstGeom prst="rect">
              <a:avLst/>
            </a:prstGeom>
            <a:noFill/>
          </p:spPr>
          <p:txBody>
            <a:bodyPr wrap="square" lIns="0" tIns="0" rIns="0" bIns="0">
              <a:spAutoFit/>
            </a:bodyPr>
            <a:lstStyle/>
            <a:p>
              <a:pPr algn="l"/>
              <a:r>
                <a:rPr sz="800" b="1" spc="72" dirty="0">
                  <a:solidFill>
                    <a:srgbClr val="434B53"/>
                  </a:solidFill>
                  <a:latin typeface="Neuzeit Grotesk"/>
                </a:rPr>
                <a:t>SERIES OR COLUMN NAME</a:t>
              </a:r>
              <a:r>
                <a:rPr lang="pt-PT" sz="800" b="1" spc="72" dirty="0">
                  <a:solidFill>
                    <a:srgbClr val="434B53"/>
                  </a:solidFill>
                  <a:latin typeface="Neuzeit Grotesk"/>
                </a:rPr>
                <a:t/>
              </a:r>
              <a:r>
                <a:rPr sz="800" b="1" spc="72" dirty="0">
                  <a:solidFill>
                    <a:srgbClr val="434B53"/>
                  </a:solidFill>
                  <a:latin typeface="Neuzeit Grotesk"/>
                </a:rPr>
                <a:t/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2559706" y="8321040"/>
              <a:ext cx="1828800" cy="182880"/>
            </a:xfrm>
            <a:prstGeom prst="rect">
              <a:avLst/>
            </a:prstGeom>
            <a:noFill/>
          </p:spPr>
          <p:txBody>
            <a:bodyPr wrap="square" lIns="0" tIns="0" rIns="0" bIns="0">
              <a:spAutoFit/>
            </a:bodyPr>
            <a:lstStyle/>
            <a:p>
              <a:pPr algn="l"/>
              <a:r>
                <a:rPr sz="800" b="0" dirty="0">
                  <a:solidFill>
                    <a:srgbClr val="434B53"/>
                  </a:solidFill>
                  <a:latin typeface="Neuzeit Grotesk"/>
                </a:rPr>
                <a:t>by Author name</a:t>
              </a:r>
            </a:p>
          </p:txBody>
        </p:sp>
      </p:grpSp>
      <p:pic>
        <p:nvPicPr>
          <p:cNvPr id="31" name="Picture 30">
            <a:extLst>
              <a:ext uri="{FF2B5EF4-FFF2-40B4-BE49-F238E27FC236}">
                <a16:creationId xmlns:a16="http://schemas.microsoft.com/office/drawing/2014/main" id="{C5B1C785-5537-CA52-5DE4-25DAEC7ABC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728" y="2517076"/>
            <a:ext cx="5803743" cy="7255577"/>
          </a:xfrm>
          <a:prstGeom prst="rect">
            <a:avLst/>
          </a:prstGeom>
          <a:effectLst>
            <a:outerShdw blurRad="287671" dist="38100" dir="2700000" sx="101000" sy="101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7315200" cy="9144000"/>
          </a:xfrm>
          <a:prstGeom prst="rect">
            <a:avLst/>
          </a:prstGeom>
          <a:solidFill>
            <a:srgbClr val="F1F2F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B4313FB8-0186-68BD-8B66-F21E6C34B5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142825" y="444730"/>
            <a:ext cx="15062662" cy="1129699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40080" y="640080"/>
            <a:ext cx="1579139" cy="282448"/>
          </a:xfrm>
          <a:prstGeom prst="rect">
            <a:avLst/>
          </a:prstGeom>
          <a:solidFill>
            <a:srgbClr val="03689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822959" y="706831"/>
            <a:ext cx="1304819" cy="28244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000" b="1" spc="89">
                <a:solidFill>
                  <a:srgbClr val="FFFFFB"/>
                </a:solidFill>
                <a:latin typeface="Neuzeit Grotesk"/>
              </a:rPr>
              <a:t>EYEBROW · ALL CAPS</a:t>
            </a:r>
          </a:p>
        </p:txBody>
      </p:sp>
      <p:sp>
        <p:nvSpPr>
          <p:cNvPr id="5" name="Title"/>
          <p:cNvSpPr txBox="1"/>
          <p:nvPr/>
        </p:nvSpPr>
        <p:spPr>
          <a:xfrm>
            <a:off x="640080" y="1160271"/>
            <a:ext cx="6035040" cy="15201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lnSpc>
                <a:spcPts val="5936"/>
              </a:lnSpc>
            </a:pPr>
            <a:r>
              <a:rPr sz="5600" b="1" spc="-196" dirty="0">
                <a:solidFill>
                  <a:srgbClr val="202E3A"/>
                </a:solidFill>
                <a:latin typeface="Neuzeit Grotesk Black" pitchFamily="2" charset="77"/>
              </a:rPr>
              <a:t>Headline here.</a:t>
            </a:r>
          </a:p>
          <a:p>
            <a:pPr>
              <a:lnSpc>
                <a:spcPts val="5936"/>
              </a:lnSpc>
            </a:pPr>
            <a:r>
              <a:rPr sz="5600" b="1" spc="-196" dirty="0">
                <a:solidFill>
                  <a:srgbClr val="202E3A"/>
                </a:solidFill>
                <a:latin typeface="Neuzeit Grotesk Black" pitchFamily="2" charset="77"/>
              </a:rPr>
              <a:t>Two or three lines.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40080" y="8321040"/>
            <a:ext cx="1883050" cy="123111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800" b="1" spc="72" dirty="0">
                <a:solidFill>
                  <a:srgbClr val="434B53"/>
                </a:solidFill>
                <a:latin typeface="Neuzeit Grotesk"/>
              </a:rPr>
              <a:t>SERIES OR COLUMN NAME</a:t>
            </a:r>
            <a:r>
              <a:rPr lang="pt-PT" sz="800" b="1" spc="72" dirty="0">
                <a:solidFill>
                  <a:srgbClr val="434B53"/>
                </a:solidFill>
                <a:latin typeface="Neuzeit Grotesk"/>
              </a:rPr>
              <a:t/>
            </a:r>
            <a:r>
              <a:rPr sz="800" b="1" spc="72" dirty="0">
                <a:solidFill>
                  <a:srgbClr val="434B53"/>
                </a:solidFill>
                <a:latin typeface="Neuzeit Grotesk"/>
              </a:rPr>
              <a:t/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559706" y="8321040"/>
            <a:ext cx="1828800" cy="18288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800" b="0" dirty="0">
                <a:solidFill>
                  <a:srgbClr val="434B53"/>
                </a:solidFill>
                <a:latin typeface="Neuzeit Grotesk"/>
              </a:rPr>
              <a:t>by Author name</a:t>
            </a:r>
          </a:p>
        </p:txBody>
      </p:sp>
      <p:pic>
        <p:nvPicPr>
          <p:cNvPr id="18" name="Cubewise logo" descr="Cubewise logo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57800" y="649915"/>
            <a:ext cx="1417320" cy="26099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A62434-F709-27BE-ABFF-CADDC9BC89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E0D02276-3B2C-593C-1410-AE091F5902C5}"/>
              </a:ext>
            </a:extLst>
          </p:cNvPr>
          <p:cNvSpPr/>
          <p:nvPr/>
        </p:nvSpPr>
        <p:spPr>
          <a:xfrm>
            <a:off x="-6430" y="0"/>
            <a:ext cx="7315200" cy="9144000"/>
          </a:xfrm>
          <a:prstGeom prst="rect">
            <a:avLst/>
          </a:prstGeom>
          <a:solidFill>
            <a:srgbClr val="F1F2F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A270C87-DC82-9969-A588-E3A2652091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114550" y="242887"/>
            <a:ext cx="11544300" cy="8658226"/>
          </a:xfrm>
          <a:prstGeom prst="rect">
            <a:avLst/>
          </a:prstGeom>
        </p:spPr>
      </p:pic>
      <p:pic>
        <p:nvPicPr>
          <p:cNvPr id="5" name="Cubewise logo" descr="Cubewise logo">
            <a:extLst>
              <a:ext uri="{FF2B5EF4-FFF2-40B4-BE49-F238E27FC236}">
                <a16:creationId xmlns:a16="http://schemas.microsoft.com/office/drawing/2014/main" id="{4452B79E-F928-392F-7D88-FD38419B4D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080" y="853694"/>
            <a:ext cx="1417320" cy="26099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5BFE1AC8-62D7-A0FA-E0E4-32E95E29836D}"/>
              </a:ext>
            </a:extLst>
          </p:cNvPr>
          <p:cNvSpPr txBox="1"/>
          <p:nvPr/>
        </p:nvSpPr>
        <p:spPr>
          <a:xfrm>
            <a:off x="640080" y="8321040"/>
            <a:ext cx="1883050" cy="123111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800" b="1" spc="72" dirty="0">
                <a:solidFill>
                  <a:srgbClr val="434B53"/>
                </a:solidFill>
                <a:latin typeface="Neuzeit Grotesk"/>
              </a:rPr>
              <a:t>SERIES OR COLUMN NAME</a:t>
            </a:r>
            <a:r>
              <a:rPr lang="pt-PT" sz="800" b="1" spc="72" dirty="0">
                <a:solidFill>
                  <a:srgbClr val="434B53"/>
                </a:solidFill>
                <a:latin typeface="Neuzeit Grotesk"/>
              </a:rPr>
              <a:t/>
            </a:r>
            <a:r>
              <a:rPr sz="800" b="1" spc="72" dirty="0">
                <a:solidFill>
                  <a:srgbClr val="434B53"/>
                </a:solidFill>
                <a:latin typeface="Neuzeit Grotesk"/>
              </a:rPr>
              <a:t/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3BF4864-EE57-8A3D-E937-6F27455ED347}"/>
              </a:ext>
            </a:extLst>
          </p:cNvPr>
          <p:cNvSpPr txBox="1"/>
          <p:nvPr/>
        </p:nvSpPr>
        <p:spPr>
          <a:xfrm>
            <a:off x="2559706" y="8321040"/>
            <a:ext cx="1828800" cy="18288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800" b="0" dirty="0">
                <a:solidFill>
                  <a:srgbClr val="434B53"/>
                </a:solidFill>
                <a:latin typeface="Neuzeit Grotesk"/>
              </a:rPr>
              <a:t>by Author name</a:t>
            </a:r>
          </a:p>
        </p:txBody>
      </p:sp>
    </p:spTree>
    <p:extLst>
      <p:ext uri="{BB962C8B-B14F-4D97-AF65-F5344CB8AC3E}">
        <p14:creationId xmlns:p14="http://schemas.microsoft.com/office/powerpoint/2010/main" val="3834740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8A3B4D-689F-90C7-4DA6-74FA768375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5BC6649-5D90-F8B8-B3EE-E3E8B3A29399}"/>
              </a:ext>
            </a:extLst>
          </p:cNvPr>
          <p:cNvSpPr/>
          <p:nvPr/>
        </p:nvSpPr>
        <p:spPr>
          <a:xfrm>
            <a:off x="0" y="0"/>
            <a:ext cx="7315200" cy="9144000"/>
          </a:xfrm>
          <a:prstGeom prst="rect">
            <a:avLst/>
          </a:prstGeom>
          <a:solidFill>
            <a:srgbClr val="F1F2F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18" name="Cubewise logo" descr="Cubewise logo">
            <a:extLst>
              <a:ext uri="{FF2B5EF4-FFF2-40B4-BE49-F238E27FC236}">
                <a16:creationId xmlns:a16="http://schemas.microsoft.com/office/drawing/2014/main" id="{A9323EDA-D96E-94AC-C8E0-C0A2BA5112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4660" y="4298926"/>
            <a:ext cx="2965880" cy="546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2977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350" row="0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44AAA7E5-EE47-4B4C-B353-99238ACA3D37}">
  <we:reference id="WA200010001" version="1.0.0.1" store="Omex" storeType="OMEX"/>
  <we:alternateReferences>
    <we:reference id="WA200010001" version="1.0.0.1" store="WA200010001" storeType="OMEX"/>
  </we:alternateReferences>
  <we:properties>
    <we:property name="claude.fileId" value="&quot;3308f7b3-530d-4ba4-b102-20f2cfc8967c&quot;"/>
  </we:properties>
  <we:bindings/>
  <we:snapshot xmlns:r="http://schemas.openxmlformats.org/officeDocument/2006/relationships"/>
</we:webextension>
</file>

<file path=docProps/app.xml><?xml version="1.0" encoding="utf-8"?>
<Properties xmlns="http://schemas.openxmlformats.org/officeDocument/2006/extended-properties" xmlns:vt="http://schemas.openxmlformats.org/officeDocument/2006/docPropsVTypes">
  <TotalTime>365</TotalTime>
  <Words>288</Words>
  <Application>Microsoft Office Word</Application>
  <PresentationFormat>Custom</PresentationFormat>
  <Paragraphs>55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Neuzeit Grotesk Black</vt:lpstr>
      <vt:lpstr>Calibri</vt:lpstr>
      <vt:lpstr>Arial</vt:lpstr>
      <vt:lpstr>Neuzeit Grotesk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Manager/>
  <Company>Cubewise</Company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Cubewise Brand Enablement Team</dc:creator>
  <cp:keywords/>
  <dc:description>Cubewise Property</dc:description>
  <cp:lastModifiedBy>Cubewise Brand Enablement Team</cp:lastModifiedBy>
  <cp:revision>29</cp:revision>
  <dcterms:created xsi:type="dcterms:W3CDTF">2026-10-22T00:00:00Z</dcterms:created>
  <dcterms:modified xsi:type="dcterms:W3CDTF">2026-10-22T08:51:09Z</dcterms:modified>
  <cp:category/>
  <cp:company>Cubewise</cp:compan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fe477ab8-e7a2-4f9c-818d-085ce60174a9_Enabled">
    <vt:lpwstr>true</vt:lpwstr>
  </property>
  <property fmtid="{D5CDD505-2E9C-101B-9397-08002B2CF9AE}" pid="3" name="MSIP_Label_fe477ab8-e7a2-4f9c-818d-085ce60174a9_SetDate">
    <vt:lpwstr>2026-09-11T16:13:24Z</vt:lpwstr>
  </property>
  <property fmtid="{D5CDD505-2E9C-101B-9397-08002B2CF9AE}" pid="4" name="MSIP_Label_fe477ab8-e7a2-4f9c-818d-085ce60174a9_Method">
    <vt:lpwstr>Privileged</vt:lpwstr>
  </property>
  <property fmtid="{D5CDD505-2E9C-101B-9397-08002B2CF9AE}" pid="5" name="MSIP_Label_fe477ab8-e7a2-4f9c-818d-085ce60174a9_Name">
    <vt:lpwstr>Public</vt:lpwstr>
  </property>
  <property fmtid="{D5CDD505-2E9C-101B-9397-08002B2CF9AE}" pid="6" name="MSIP_Label_fe477ab8-e7a2-4f9c-818d-085ce60174a9_SiteId">
    <vt:lpwstr>0635d657-0279-4110-9c8f-2ee27b1e065b</vt:lpwstr>
  </property>
  <property fmtid="{D5CDD505-2E9C-101B-9397-08002B2CF9AE}" pid="7" name="MSIP_Label_fe477ab8-e7a2-4f9c-818d-085ce60174a9_ActionId">
    <vt:lpwstr>517d1313-2800-4a26-8141-040dd004608a</vt:lpwstr>
  </property>
  <property fmtid="{D5CDD505-2E9C-101B-9397-08002B2CF9AE}" pid="8" name="MSIP_Label_fe477ab8-e7a2-4f9c-818d-085ce60174a9_ContentBits">
    <vt:lpwstr>0</vt:lpwstr>
  </property>
  <property fmtid="{D5CDD505-2E9C-101B-9397-08002B2CF9AE}" pid="9" name="MSIP_Label_fe477ab8-e7a2-4f9c-818d-085ce60174a9_Tag">
    <vt:lpwstr>10, 0, 1, 2</vt:lpwstr>
  </property>
</Properties>
</file>