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9"/>
    <p:sldId id="258" r:id="rId10"/>
    <p:sldId id="259" r:id="rId11"/>
    <p:sldId id="260" r:id="rId12"/>
    <p:sldId id="261" r:id="rId13"/>
    <p:sldId id="262" r:id="rId14"/>
    <p:sldId id="263" r:id="rId15"/>
  </p:sldIdLst>
  <p:sldSz cx="6858000" cy="85725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notesMaster" Target="notesMasters/notesMaster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89C1C7-3DCD-1040-A9CF-14679D8B5DDD}" type="datetimeFigureOut">
              <a:rPr lang="en-US" smtClean="0"/>
              <a:t>10/17/16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5E49A5-4136-284D-997B-48E1D791AD67}" type="slidenum">
              <a:rPr lang="en-US" smtClean="0"/>
              <a:t>‹#›</a:t>
            </a:fld>
            <a:endParaRPr lang="en-US"/>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CARD 1 — HOOK. Dark Night. The title is one colour, Pearl White, never Sky Blue (Part 7.7a), and never italic at Black weight (Part 7.6). The accent lives in the eyebrow. Logo sits on card 1 and card 8 only.</a:t>
            </a:r>
          </a:p>
        </p:txBody>
      </p:sp>
      <p:sp>
        <p:nvSpPr>
          <p:cNvPr id="4" name="Slide Number Placeholder 3"/>
          <p:cNvSpPr>
            <a:spLocks noGrp="1"/>
          </p:cNvSpPr>
          <p:nvPr>
            <p:ph type="sldNum" idx="5" sz="quarter"/>
          </p:nvPr>
        </p:nvSpPr>
        <p:spPr/>
      </p:sp>
    </p:spTree>
  </p:cSld>
  <p:clrMapOvr>
    <a:masterClrMapping/>
  </p:clrMapOvr>
</p:notes>
</file>

<file path=ppt/notesSlides/notesSlide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CARD 2 — CONTENT. Every content card carries an eyebrow: with the title held to one colour, the eyebrow is where the accent lives and how a swiping reader knows where they are. Backgrounds change in groups of two to four, never every card (Part 7.4a).</a:t>
            </a:r>
          </a:p>
        </p:txBody>
      </p:sp>
      <p:sp>
        <p:nvSpPr>
          <p:cNvPr id="4" name="Slide Number Placeholder 3"/>
          <p:cNvSpPr>
            <a:spLocks noGrp="1"/>
          </p:cNvSpPr>
          <p:nvPr>
            <p:ph type="sldNum" idx="5" sz="quarter"/>
          </p:nvPr>
        </p:nvSpPr>
        <p:spPr/>
      </p:sp>
    </p:spTree>
  </p:cSld>
  <p:clrMapOvr>
    <a:masterClrMapping/>
  </p:clrMapOvr>
</p:notes>
</file>

<file path=ppt/notesSlides/notesSlide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CARD 3 — CONTENT. Every content card carries an eyebrow: with the title held to one colour, the eyebrow is where the accent lives and how a swiping reader knows where they are. Backgrounds change in groups of two to four, never every card (Part 7.4a).</a:t>
            </a:r>
          </a:p>
        </p:txBody>
      </p:sp>
      <p:sp>
        <p:nvSpPr>
          <p:cNvPr id="4" name="Slide Number Placeholder 3"/>
          <p:cNvSpPr>
            <a:spLocks noGrp="1"/>
          </p:cNvSpPr>
          <p:nvPr>
            <p:ph type="sldNum" idx="5" sz="quarter"/>
          </p:nvPr>
        </p:nvSpPr>
        <p:spPr/>
      </p:sp>
    </p:spTree>
  </p:cSld>
  <p:clrMapOvr>
    <a:masterClrMapping/>
  </p:clrMapOvr>
</p:notes>
</file>

<file path=ppt/notesSlides/notesSlide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CARD 4 — CONTENT. Every content card carries an eyebrow: with the title held to one colour, the eyebrow is where the accent lives and how a swiping reader knows where they are. Backgrounds change in groups of two to four, never every card (Part 7.4a).</a:t>
            </a:r>
          </a:p>
        </p:txBody>
      </p:sp>
      <p:sp>
        <p:nvSpPr>
          <p:cNvPr id="4" name="Slide Number Placeholder 3"/>
          <p:cNvSpPr>
            <a:spLocks noGrp="1"/>
          </p:cNvSpPr>
          <p:nvPr>
            <p:ph type="sldNum" idx="5" sz="quarter"/>
          </p:nvPr>
        </p:nvSpPr>
        <p:spPr/>
      </p:sp>
    </p:spTree>
  </p:cSld>
  <p:clrMapOvr>
    <a:masterClrMapping/>
  </p:clrMapOvr>
</p:notes>
</file>

<file path=ppt/notesSlides/notesSlide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CARD 5 — CONTENT. Every content card carries an eyebrow: with the title held to one colour, the eyebrow is where the accent lives and how a swiping reader knows where they are. Backgrounds change in groups of two to four, never every card (Part 7.4a).</a:t>
            </a:r>
          </a:p>
        </p:txBody>
      </p:sp>
      <p:sp>
        <p:nvSpPr>
          <p:cNvPr id="4" name="Slide Number Placeholder 3"/>
          <p:cNvSpPr>
            <a:spLocks noGrp="1"/>
          </p:cNvSpPr>
          <p:nvPr>
            <p:ph type="sldNum" idx="5" sz="quarter"/>
          </p:nvPr>
        </p:nvSpPr>
        <p:spPr/>
      </p:sp>
    </p:spTree>
  </p:cSld>
  <p:clrMapOvr>
    <a:masterClrMapping/>
  </p:clrMapOvr>
</p:notes>
</file>

<file path=ppt/notesSlides/notesSlide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CARD 6 — CONTENT. Every content card carries an eyebrow: with the title held to one colour, the eyebrow is where the accent lives and how a swiping reader knows where they are. Backgrounds change in groups of two to four, never every card (Part 7.4a).</a:t>
            </a:r>
          </a:p>
        </p:txBody>
      </p:sp>
      <p:sp>
        <p:nvSpPr>
          <p:cNvPr id="4" name="Slide Number Placeholder 3"/>
          <p:cNvSpPr>
            <a:spLocks noGrp="1"/>
          </p:cNvSpPr>
          <p:nvPr>
            <p:ph type="sldNum" idx="5" sz="quarter"/>
          </p:nvPr>
        </p:nvSpPr>
        <p:spPr/>
      </p:sp>
    </p:spTree>
  </p:cSld>
  <p:clrMapOvr>
    <a:masterClrMapping/>
  </p:clrMapOvr>
</p:notes>
</file>

<file path=ppt/notesSlides/notesSlide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CARD 7 — PAYOFF. Light Gray. Large Sky Blue quote mark. Any figure carries its source on the card; no unsourced numbers.</a:t>
            </a:r>
          </a:p>
        </p:txBody>
      </p:sp>
      <p:sp>
        <p:nvSpPr>
          <p:cNvPr id="4" name="Slide Number Placeholder 3"/>
          <p:cNvSpPr>
            <a:spLocks noGrp="1"/>
          </p:cNvSpPr>
          <p:nvPr>
            <p:ph type="sldNum" idx="5" sz="quarter"/>
          </p:nvPr>
        </p:nvSpPr>
        <p:spPr/>
      </p:sp>
    </p:spTree>
  </p:cSld>
  <p:clrMapOvr>
    <a:masterClrMapping/>
  </p:clrMapOvr>
</p:notes>
</file>

<file path=ppt/notesSlides/notesSlide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CARD 8 — CTA. Sky Blue ground. Body is Pearl White, never Pond Blue on Sky Blue (Part 7.2). One action only. Hashtags come from the Part 4.6 allow-list.</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notesSlide" Target="../notesSlides/notesSlide8.xml"/></Relationships>
</file>

<file path=ppt/slides/slide1.xml><?xml version="1.0" encoding="utf-8"?>
<p:sld xmlns:a="http://schemas.openxmlformats.org/drawingml/2006/main" xmlns:p="http://schemas.openxmlformats.org/presentationml/2006/main" xmlns:r="http://schemas.openxmlformats.org/officeDocument/2006/relationships">
  <p:cSld>
    <p:bg>
      <p:bgPr>
        <a:solidFill>
          <a:srgbClr val="202E3A"/>
        </a:solidFill>
        <a:effectLst/>
      </p:bgPr>
    </p:bg>
    <p:spTree>
      <p:nvGrpSpPr>
        <p:cNvPr id="1" name=""/>
        <p:cNvGrpSpPr/>
        <p:nvPr/>
      </p:nvGrpSpPr>
      <p:grpSpPr/>
      <p:sp>
        <p:nvSpPr>
          <p:cNvPr id="2" name="TextBox 1"/>
          <p:cNvSpPr txBox="1"/>
          <p:nvPr/>
        </p:nvSpPr>
        <p:spPr>
          <a:xfrm>
            <a:off x="566928" y="566928"/>
            <a:ext cx="5724144" cy="274320"/>
          </a:xfrm>
          <a:prstGeom prst="rect">
            <a:avLst/>
          </a:prstGeom>
          <a:noFill/>
        </p:spPr>
        <p:txBody>
          <a:bodyPr wrap="square" lIns="0" rIns="0" tIns="0" bIns="0" anchor="t">
            <a:spAutoFit/>
          </a:bodyPr>
          <a:lstStyle/>
          <a:p>
            <a:pPr algn="l">
              <a:spcAft>
                <a:spcPts val="0"/>
              </a:spcAft>
            </a:pPr>
            <a:r>
              <a:rPr sz="1100" b="1" i="0" spc="340">
                <a:solidFill>
                  <a:srgbClr val="0585C8"/>
                </a:solidFill>
                <a:latin typeface="Neuzeit Grotesk"/>
                <a:ea typeface="Neuzeit Grotesk"/>
                <a:cs typeface="Neuzeit Grotesk"/>
              </a:rPr>
              <a:t>EYEBROW  ·  THE HOOK</a:t>
            </a:r>
          </a:p>
        </p:txBody>
      </p:sp>
      <p:sp>
        <p:nvSpPr>
          <p:cNvPr id="3" name="TextBox 2"/>
          <p:cNvSpPr txBox="1"/>
          <p:nvPr/>
        </p:nvSpPr>
        <p:spPr>
          <a:xfrm>
            <a:off x="566928" y="2400300"/>
            <a:ext cx="5724144" cy="3257550"/>
          </a:xfrm>
          <a:prstGeom prst="rect">
            <a:avLst/>
          </a:prstGeom>
          <a:noFill/>
        </p:spPr>
        <p:txBody>
          <a:bodyPr wrap="square" lIns="0" rIns="0" tIns="0" bIns="0" anchor="t">
            <a:spAutoFit/>
          </a:bodyPr>
          <a:lstStyle/>
          <a:p>
            <a:pPr algn="l">
              <a:lnSpc>
                <a:spcPts val="4800"/>
              </a:lnSpc>
              <a:spcAft>
                <a:spcPts val="0"/>
              </a:spcAft>
            </a:pPr>
            <a:r>
              <a:rPr sz="4000" b="0" i="0" spc="-120">
                <a:solidFill>
                  <a:srgbClr val="FFFFFB"/>
                </a:solidFill>
                <a:latin typeface="Neuzeit Grotesk Black"/>
                <a:ea typeface="Neuzeit Grotesk Black"/>
                <a:cs typeface="Neuzeit Grotesk Black"/>
              </a:rPr>
              <a:t>The hook goes</a:t>
            </a:r>
          </a:p>
          <a:p>
            <a:pPr algn="l">
              <a:lnSpc>
                <a:spcPts val="4800"/>
              </a:lnSpc>
              <a:spcAft>
                <a:spcPts val="0"/>
              </a:spcAft>
            </a:pPr>
            <a:r>
              <a:rPr sz="4000" b="0" i="0" spc="-120">
                <a:solidFill>
                  <a:srgbClr val="FFFFFB"/>
                </a:solidFill>
                <a:latin typeface="Neuzeit Grotesk Black"/>
                <a:ea typeface="Neuzeit Grotesk Black"/>
                <a:cs typeface="Neuzeit Grotesk Black"/>
              </a:rPr>
              <a:t>here, in Black</a:t>
            </a:r>
          </a:p>
          <a:p>
            <a:pPr algn="l">
              <a:lnSpc>
                <a:spcPts val="4800"/>
              </a:lnSpc>
              <a:spcAft>
                <a:spcPts val="0"/>
              </a:spcAft>
            </a:pPr>
            <a:r>
              <a:rPr sz="4000" b="0" i="0" spc="-120">
                <a:solidFill>
                  <a:srgbClr val="FFFFFB"/>
                </a:solidFill>
                <a:latin typeface="Neuzeit Grotesk Black"/>
                <a:ea typeface="Neuzeit Grotesk Black"/>
                <a:cs typeface="Neuzeit Grotesk Black"/>
              </a:rPr>
              <a:t>weight.</a:t>
            </a:r>
          </a:p>
        </p:txBody>
      </p:sp>
      <p:sp>
        <p:nvSpPr>
          <p:cNvPr id="4" name="TextBox 3"/>
          <p:cNvSpPr txBox="1"/>
          <p:nvPr/>
        </p:nvSpPr>
        <p:spPr>
          <a:xfrm>
            <a:off x="566928" y="6000750"/>
            <a:ext cx="5724144" cy="365760"/>
          </a:xfrm>
          <a:prstGeom prst="rect">
            <a:avLst/>
          </a:prstGeom>
          <a:noFill/>
        </p:spPr>
        <p:txBody>
          <a:bodyPr wrap="square" lIns="0" rIns="0" tIns="0" bIns="0" anchor="t">
            <a:spAutoFit/>
          </a:bodyPr>
          <a:lstStyle/>
          <a:p>
            <a:pPr algn="l">
              <a:spcAft>
                <a:spcPts val="0"/>
              </a:spcAft>
            </a:pPr>
            <a:r>
              <a:rPr sz="1500" b="0" i="0">
                <a:solidFill>
                  <a:srgbClr val="BDDDEF"/>
                </a:solidFill>
                <a:latin typeface="Neuzeit Grotesk"/>
                <a:ea typeface="Neuzeit Grotesk"/>
                <a:cs typeface="Neuzeit Grotesk"/>
              </a:rPr>
              <a:t>One supporting line in Regular.</a:t>
            </a:r>
          </a:p>
        </p:txBody>
      </p:sp>
      <p:pic>
        <p:nvPicPr>
          <p:cNvPr id="5" name="Picture 4" descr="logo_rev.png"/>
          <p:cNvPicPr>
            <a:picLocks noChangeAspect="1"/>
          </p:cNvPicPr>
          <p:nvPr/>
        </p:nvPicPr>
        <p:blipFill>
          <a:blip r:embed="rId2"/>
          <a:stretch>
            <a:fillRect/>
          </a:stretch>
        </p:blipFill>
        <p:spPr>
          <a:xfrm>
            <a:off x="566928" y="7822692"/>
            <a:ext cx="993952" cy="182880"/>
          </a:xfrm>
          <a:prstGeom prst="rect">
            <a:avLst/>
          </a:prstGeom>
        </p:spPr>
      </p:pic>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bg>
      <p:bgPr>
        <a:solidFill>
          <a:srgbClr val="FFFFFB"/>
        </a:solidFill>
        <a:effectLst/>
      </p:bgPr>
    </p:bg>
    <p:spTree>
      <p:nvGrpSpPr>
        <p:cNvPr id="1" name=""/>
        <p:cNvGrpSpPr/>
        <p:nvPr/>
      </p:nvGrpSpPr>
      <p:grpSpPr/>
      <p:sp>
        <p:nvSpPr>
          <p:cNvPr id="2" name="TextBox 1"/>
          <p:cNvSpPr txBox="1"/>
          <p:nvPr/>
        </p:nvSpPr>
        <p:spPr>
          <a:xfrm>
            <a:off x="566928" y="566928"/>
            <a:ext cx="5724144" cy="274320"/>
          </a:xfrm>
          <a:prstGeom prst="rect">
            <a:avLst/>
          </a:prstGeom>
          <a:noFill/>
        </p:spPr>
        <p:txBody>
          <a:bodyPr wrap="square" lIns="0" rIns="0" tIns="0" bIns="0" anchor="t">
            <a:spAutoFit/>
          </a:bodyPr>
          <a:lstStyle/>
          <a:p>
            <a:pPr algn="l">
              <a:spcAft>
                <a:spcPts val="0"/>
              </a:spcAft>
            </a:pPr>
            <a:r>
              <a:rPr sz="1100" b="1" i="0" spc="340">
                <a:solidFill>
                  <a:srgbClr val="03689E"/>
                </a:solidFill>
                <a:latin typeface="Neuzeit Grotesk"/>
                <a:ea typeface="Neuzeit Grotesk"/>
                <a:cs typeface="Neuzeit Grotesk"/>
              </a:rPr>
              <a:t>POINT 01</a:t>
            </a:r>
          </a:p>
        </p:txBody>
      </p:sp>
      <p:sp>
        <p:nvSpPr>
          <p:cNvPr id="3" name="TextBox 2"/>
          <p:cNvSpPr txBox="1"/>
          <p:nvPr/>
        </p:nvSpPr>
        <p:spPr>
          <a:xfrm>
            <a:off x="566928" y="2571750"/>
            <a:ext cx="5724144" cy="2057400"/>
          </a:xfrm>
          <a:prstGeom prst="rect">
            <a:avLst/>
          </a:prstGeom>
          <a:noFill/>
        </p:spPr>
        <p:txBody>
          <a:bodyPr wrap="square" lIns="0" rIns="0" tIns="0" bIns="0" anchor="t">
            <a:spAutoFit/>
          </a:bodyPr>
          <a:lstStyle/>
          <a:p>
            <a:pPr algn="l">
              <a:lnSpc>
                <a:spcPts val="3800"/>
              </a:lnSpc>
              <a:spcAft>
                <a:spcPts val="0"/>
              </a:spcAft>
            </a:pPr>
            <a:r>
              <a:rPr sz="3000" b="0" i="0" spc="-90">
                <a:solidFill>
                  <a:srgbClr val="202E3A"/>
                </a:solidFill>
                <a:latin typeface="Neuzeit Grotesk Black"/>
                <a:ea typeface="Neuzeit Grotesk Black"/>
                <a:cs typeface="Neuzeit Grotesk Black"/>
              </a:rPr>
              <a:t>One idea per card,</a:t>
            </a:r>
          </a:p>
          <a:p>
            <a:pPr algn="l">
              <a:lnSpc>
                <a:spcPts val="3800"/>
              </a:lnSpc>
              <a:spcAft>
                <a:spcPts val="0"/>
              </a:spcAft>
            </a:pPr>
            <a:r>
              <a:rPr sz="3000" b="0" i="0" spc="-90">
                <a:solidFill>
                  <a:srgbClr val="202E3A"/>
                </a:solidFill>
                <a:latin typeface="Neuzeit Grotesk Black"/>
                <a:ea typeface="Neuzeit Grotesk Black"/>
                <a:cs typeface="Neuzeit Grotesk Black"/>
              </a:rPr>
              <a:t>stated plainly.</a:t>
            </a:r>
          </a:p>
        </p:txBody>
      </p:sp>
      <p:sp>
        <p:nvSpPr>
          <p:cNvPr id="4" name="TextBox 3"/>
          <p:cNvSpPr txBox="1"/>
          <p:nvPr/>
        </p:nvSpPr>
        <p:spPr>
          <a:xfrm>
            <a:off x="566928" y="4800600"/>
            <a:ext cx="5724144" cy="2057400"/>
          </a:xfrm>
          <a:prstGeom prst="rect">
            <a:avLst/>
          </a:prstGeom>
          <a:noFill/>
        </p:spPr>
        <p:txBody>
          <a:bodyPr wrap="square" lIns="0" rIns="0" tIns="0" bIns="0" anchor="t">
            <a:spAutoFit/>
          </a:bodyPr>
          <a:lstStyle/>
          <a:p>
            <a:pPr algn="l">
              <a:lnSpc>
                <a:spcPts val="2300"/>
              </a:lnSpc>
              <a:spcAft>
                <a:spcPts val="0"/>
              </a:spcAft>
            </a:pPr>
            <a:r>
              <a:rPr sz="1500" b="0" i="0">
                <a:solidFill>
                  <a:srgbClr val="434B53"/>
                </a:solidFill>
                <a:latin typeface="Neuzeit Grotesk"/>
                <a:ea typeface="Neuzeit Grotesk"/>
                <a:cs typeface="Neuzeit Grotesk"/>
              </a:rPr>
              <a:t>One or two sentences of body copy. If a reader has to go back over a card, it is carrying too much.</a:t>
            </a:r>
          </a:p>
        </p:txBody>
      </p:sp>
      <p:sp>
        <p:nvSpPr>
          <p:cNvPr id="5" name="TextBox 4"/>
          <p:cNvSpPr txBox="1"/>
          <p:nvPr/>
        </p:nvSpPr>
        <p:spPr>
          <a:xfrm>
            <a:off x="5193792" y="7767828"/>
            <a:ext cx="1097280" cy="237744"/>
          </a:xfrm>
          <a:prstGeom prst="rect">
            <a:avLst/>
          </a:prstGeom>
          <a:noFill/>
        </p:spPr>
        <p:txBody>
          <a:bodyPr wrap="square" lIns="0" rIns="0" tIns="0" bIns="0" anchor="t">
            <a:spAutoFit/>
          </a:bodyPr>
          <a:lstStyle/>
          <a:p>
            <a:pPr algn="r">
              <a:spcAft>
                <a:spcPts val="0"/>
              </a:spcAft>
            </a:pPr>
            <a:r>
              <a:rPr sz="1000" b="1" i="0" spc="120">
                <a:solidFill>
                  <a:srgbClr val="434B53"/>
                </a:solidFill>
                <a:latin typeface="Neuzeit Grotesk"/>
                <a:ea typeface="Neuzeit Grotesk"/>
                <a:cs typeface="Neuzeit Grotesk"/>
              </a:rPr>
              <a:t>02 / 08</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bg>
      <p:bgPr>
        <a:solidFill>
          <a:srgbClr val="FFFFFB"/>
        </a:solidFill>
        <a:effectLst/>
      </p:bgPr>
    </p:bg>
    <p:spTree>
      <p:nvGrpSpPr>
        <p:cNvPr id="1" name=""/>
        <p:cNvGrpSpPr/>
        <p:nvPr/>
      </p:nvGrpSpPr>
      <p:grpSpPr/>
      <p:sp>
        <p:nvSpPr>
          <p:cNvPr id="2" name="TextBox 1"/>
          <p:cNvSpPr txBox="1"/>
          <p:nvPr/>
        </p:nvSpPr>
        <p:spPr>
          <a:xfrm>
            <a:off x="566928" y="566928"/>
            <a:ext cx="5724144" cy="274320"/>
          </a:xfrm>
          <a:prstGeom prst="rect">
            <a:avLst/>
          </a:prstGeom>
          <a:noFill/>
        </p:spPr>
        <p:txBody>
          <a:bodyPr wrap="square" lIns="0" rIns="0" tIns="0" bIns="0" anchor="t">
            <a:spAutoFit/>
          </a:bodyPr>
          <a:lstStyle/>
          <a:p>
            <a:pPr algn="l">
              <a:spcAft>
                <a:spcPts val="0"/>
              </a:spcAft>
            </a:pPr>
            <a:r>
              <a:rPr sz="1100" b="1" i="0" spc="340">
                <a:solidFill>
                  <a:srgbClr val="03689E"/>
                </a:solidFill>
                <a:latin typeface="Neuzeit Grotesk"/>
                <a:ea typeface="Neuzeit Grotesk"/>
                <a:cs typeface="Neuzeit Grotesk"/>
              </a:rPr>
              <a:t>POINT 02</a:t>
            </a:r>
          </a:p>
        </p:txBody>
      </p:sp>
      <p:sp>
        <p:nvSpPr>
          <p:cNvPr id="3" name="TextBox 2"/>
          <p:cNvSpPr txBox="1"/>
          <p:nvPr/>
        </p:nvSpPr>
        <p:spPr>
          <a:xfrm>
            <a:off x="566928" y="2571750"/>
            <a:ext cx="5724144" cy="2057400"/>
          </a:xfrm>
          <a:prstGeom prst="rect">
            <a:avLst/>
          </a:prstGeom>
          <a:noFill/>
        </p:spPr>
        <p:txBody>
          <a:bodyPr wrap="square" lIns="0" rIns="0" tIns="0" bIns="0" anchor="t">
            <a:spAutoFit/>
          </a:bodyPr>
          <a:lstStyle/>
          <a:p>
            <a:pPr algn="l">
              <a:lnSpc>
                <a:spcPts val="3800"/>
              </a:lnSpc>
              <a:spcAft>
                <a:spcPts val="0"/>
              </a:spcAft>
            </a:pPr>
            <a:r>
              <a:rPr sz="3000" b="0" i="0" spc="-90">
                <a:solidFill>
                  <a:srgbClr val="202E3A"/>
                </a:solidFill>
                <a:latin typeface="Neuzeit Grotesk Black"/>
                <a:ea typeface="Neuzeit Grotesk Black"/>
                <a:cs typeface="Neuzeit Grotesk Black"/>
              </a:rPr>
              <a:t>One idea per card,</a:t>
            </a:r>
          </a:p>
          <a:p>
            <a:pPr algn="l">
              <a:lnSpc>
                <a:spcPts val="3800"/>
              </a:lnSpc>
              <a:spcAft>
                <a:spcPts val="0"/>
              </a:spcAft>
            </a:pPr>
            <a:r>
              <a:rPr sz="3000" b="0" i="0" spc="-90">
                <a:solidFill>
                  <a:srgbClr val="202E3A"/>
                </a:solidFill>
                <a:latin typeface="Neuzeit Grotesk Black"/>
                <a:ea typeface="Neuzeit Grotesk Black"/>
                <a:cs typeface="Neuzeit Grotesk Black"/>
              </a:rPr>
              <a:t>stated plainly.</a:t>
            </a:r>
          </a:p>
        </p:txBody>
      </p:sp>
      <p:sp>
        <p:nvSpPr>
          <p:cNvPr id="4" name="TextBox 3"/>
          <p:cNvSpPr txBox="1"/>
          <p:nvPr/>
        </p:nvSpPr>
        <p:spPr>
          <a:xfrm>
            <a:off x="566928" y="4800600"/>
            <a:ext cx="5724144" cy="2057400"/>
          </a:xfrm>
          <a:prstGeom prst="rect">
            <a:avLst/>
          </a:prstGeom>
          <a:noFill/>
        </p:spPr>
        <p:txBody>
          <a:bodyPr wrap="square" lIns="0" rIns="0" tIns="0" bIns="0" anchor="t">
            <a:spAutoFit/>
          </a:bodyPr>
          <a:lstStyle/>
          <a:p>
            <a:pPr algn="l">
              <a:lnSpc>
                <a:spcPts val="2300"/>
              </a:lnSpc>
              <a:spcAft>
                <a:spcPts val="0"/>
              </a:spcAft>
            </a:pPr>
            <a:r>
              <a:rPr sz="1500" b="0" i="0">
                <a:solidFill>
                  <a:srgbClr val="434B53"/>
                </a:solidFill>
                <a:latin typeface="Neuzeit Grotesk"/>
                <a:ea typeface="Neuzeit Grotesk"/>
                <a:cs typeface="Neuzeit Grotesk"/>
              </a:rPr>
              <a:t>One or two sentences of body copy. If a reader has to go back over a card, it is carrying too much.</a:t>
            </a:r>
          </a:p>
        </p:txBody>
      </p:sp>
      <p:sp>
        <p:nvSpPr>
          <p:cNvPr id="5" name="TextBox 4"/>
          <p:cNvSpPr txBox="1"/>
          <p:nvPr/>
        </p:nvSpPr>
        <p:spPr>
          <a:xfrm>
            <a:off x="5193792" y="7767828"/>
            <a:ext cx="1097280" cy="237744"/>
          </a:xfrm>
          <a:prstGeom prst="rect">
            <a:avLst/>
          </a:prstGeom>
          <a:noFill/>
        </p:spPr>
        <p:txBody>
          <a:bodyPr wrap="square" lIns="0" rIns="0" tIns="0" bIns="0" anchor="t">
            <a:spAutoFit/>
          </a:bodyPr>
          <a:lstStyle/>
          <a:p>
            <a:pPr algn="r">
              <a:spcAft>
                <a:spcPts val="0"/>
              </a:spcAft>
            </a:pPr>
            <a:r>
              <a:rPr sz="1000" b="1" i="0" spc="120">
                <a:solidFill>
                  <a:srgbClr val="434B53"/>
                </a:solidFill>
                <a:latin typeface="Neuzeit Grotesk"/>
                <a:ea typeface="Neuzeit Grotesk"/>
                <a:cs typeface="Neuzeit Grotesk"/>
              </a:rPr>
              <a:t>03 / 08</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bg>
      <p:bgPr>
        <a:solidFill>
          <a:srgbClr val="202E3A"/>
        </a:solidFill>
        <a:effectLst/>
      </p:bgPr>
    </p:bg>
    <p:spTree>
      <p:nvGrpSpPr>
        <p:cNvPr id="1" name=""/>
        <p:cNvGrpSpPr/>
        <p:nvPr/>
      </p:nvGrpSpPr>
      <p:grpSpPr/>
      <p:sp>
        <p:nvSpPr>
          <p:cNvPr id="2" name="TextBox 1"/>
          <p:cNvSpPr txBox="1"/>
          <p:nvPr/>
        </p:nvSpPr>
        <p:spPr>
          <a:xfrm>
            <a:off x="566928" y="566928"/>
            <a:ext cx="5724144" cy="274320"/>
          </a:xfrm>
          <a:prstGeom prst="rect">
            <a:avLst/>
          </a:prstGeom>
          <a:noFill/>
        </p:spPr>
        <p:txBody>
          <a:bodyPr wrap="square" lIns="0" rIns="0" tIns="0" bIns="0" anchor="t">
            <a:spAutoFit/>
          </a:bodyPr>
          <a:lstStyle/>
          <a:p>
            <a:pPr algn="l">
              <a:spcAft>
                <a:spcPts val="0"/>
              </a:spcAft>
            </a:pPr>
            <a:r>
              <a:rPr sz="1100" b="1" i="0" spc="340">
                <a:solidFill>
                  <a:srgbClr val="BDDDEF"/>
                </a:solidFill>
                <a:latin typeface="Neuzeit Grotesk"/>
                <a:ea typeface="Neuzeit Grotesk"/>
                <a:cs typeface="Neuzeit Grotesk"/>
              </a:rPr>
              <a:t>POINT 03</a:t>
            </a:r>
          </a:p>
        </p:txBody>
      </p:sp>
      <p:sp>
        <p:nvSpPr>
          <p:cNvPr id="3" name="TextBox 2"/>
          <p:cNvSpPr txBox="1"/>
          <p:nvPr/>
        </p:nvSpPr>
        <p:spPr>
          <a:xfrm>
            <a:off x="566928" y="2571750"/>
            <a:ext cx="5724144" cy="2057400"/>
          </a:xfrm>
          <a:prstGeom prst="rect">
            <a:avLst/>
          </a:prstGeom>
          <a:noFill/>
        </p:spPr>
        <p:txBody>
          <a:bodyPr wrap="square" lIns="0" rIns="0" tIns="0" bIns="0" anchor="t">
            <a:spAutoFit/>
          </a:bodyPr>
          <a:lstStyle/>
          <a:p>
            <a:pPr algn="l">
              <a:lnSpc>
                <a:spcPts val="3800"/>
              </a:lnSpc>
              <a:spcAft>
                <a:spcPts val="0"/>
              </a:spcAft>
            </a:pPr>
            <a:r>
              <a:rPr sz="3000" b="0" i="0" spc="-90">
                <a:solidFill>
                  <a:srgbClr val="FFFFFB"/>
                </a:solidFill>
                <a:latin typeface="Neuzeit Grotesk Black"/>
                <a:ea typeface="Neuzeit Grotesk Black"/>
                <a:cs typeface="Neuzeit Grotesk Black"/>
              </a:rPr>
              <a:t>One idea per card,</a:t>
            </a:r>
          </a:p>
          <a:p>
            <a:pPr algn="l">
              <a:lnSpc>
                <a:spcPts val="3800"/>
              </a:lnSpc>
              <a:spcAft>
                <a:spcPts val="0"/>
              </a:spcAft>
            </a:pPr>
            <a:r>
              <a:rPr sz="3000" b="0" i="0" spc="-90">
                <a:solidFill>
                  <a:srgbClr val="FFFFFB"/>
                </a:solidFill>
                <a:latin typeface="Neuzeit Grotesk Black"/>
                <a:ea typeface="Neuzeit Grotesk Black"/>
                <a:cs typeface="Neuzeit Grotesk Black"/>
              </a:rPr>
              <a:t>stated plainly.</a:t>
            </a:r>
          </a:p>
        </p:txBody>
      </p:sp>
      <p:sp>
        <p:nvSpPr>
          <p:cNvPr id="4" name="TextBox 3"/>
          <p:cNvSpPr txBox="1"/>
          <p:nvPr/>
        </p:nvSpPr>
        <p:spPr>
          <a:xfrm>
            <a:off x="566928" y="4800600"/>
            <a:ext cx="5724144" cy="2057400"/>
          </a:xfrm>
          <a:prstGeom prst="rect">
            <a:avLst/>
          </a:prstGeom>
          <a:noFill/>
        </p:spPr>
        <p:txBody>
          <a:bodyPr wrap="square" lIns="0" rIns="0" tIns="0" bIns="0" anchor="t">
            <a:spAutoFit/>
          </a:bodyPr>
          <a:lstStyle/>
          <a:p>
            <a:pPr algn="l">
              <a:lnSpc>
                <a:spcPts val="2300"/>
              </a:lnSpc>
              <a:spcAft>
                <a:spcPts val="0"/>
              </a:spcAft>
            </a:pPr>
            <a:r>
              <a:rPr sz="1500" b="0" i="0">
                <a:solidFill>
                  <a:srgbClr val="BDDDEF"/>
                </a:solidFill>
                <a:latin typeface="Neuzeit Grotesk"/>
                <a:ea typeface="Neuzeit Grotesk"/>
                <a:cs typeface="Neuzeit Grotesk"/>
              </a:rPr>
              <a:t>One or two sentences of body copy. If a reader has to go back over a card, it is carrying too much.</a:t>
            </a:r>
          </a:p>
        </p:txBody>
      </p:sp>
      <p:sp>
        <p:nvSpPr>
          <p:cNvPr id="5" name="TextBox 4"/>
          <p:cNvSpPr txBox="1"/>
          <p:nvPr/>
        </p:nvSpPr>
        <p:spPr>
          <a:xfrm>
            <a:off x="5193792" y="7767828"/>
            <a:ext cx="1097280" cy="237744"/>
          </a:xfrm>
          <a:prstGeom prst="rect">
            <a:avLst/>
          </a:prstGeom>
          <a:noFill/>
        </p:spPr>
        <p:txBody>
          <a:bodyPr wrap="square" lIns="0" rIns="0" tIns="0" bIns="0" anchor="t">
            <a:spAutoFit/>
          </a:bodyPr>
          <a:lstStyle/>
          <a:p>
            <a:pPr algn="r">
              <a:spcAft>
                <a:spcPts val="0"/>
              </a:spcAft>
            </a:pPr>
            <a:r>
              <a:rPr sz="1000" b="1" i="0" spc="120">
                <a:solidFill>
                  <a:srgbClr val="BDDDEF"/>
                </a:solidFill>
                <a:latin typeface="Neuzeit Grotesk"/>
                <a:ea typeface="Neuzeit Grotesk"/>
                <a:cs typeface="Neuzeit Grotesk"/>
              </a:rPr>
              <a:t>04 / 08</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bg>
      <p:bgPr>
        <a:solidFill>
          <a:srgbClr val="202E3A"/>
        </a:solidFill>
        <a:effectLst/>
      </p:bgPr>
    </p:bg>
    <p:spTree>
      <p:nvGrpSpPr>
        <p:cNvPr id="1" name=""/>
        <p:cNvGrpSpPr/>
        <p:nvPr/>
      </p:nvGrpSpPr>
      <p:grpSpPr/>
      <p:sp>
        <p:nvSpPr>
          <p:cNvPr id="2" name="TextBox 1"/>
          <p:cNvSpPr txBox="1"/>
          <p:nvPr/>
        </p:nvSpPr>
        <p:spPr>
          <a:xfrm>
            <a:off x="566928" y="566928"/>
            <a:ext cx="5724144" cy="274320"/>
          </a:xfrm>
          <a:prstGeom prst="rect">
            <a:avLst/>
          </a:prstGeom>
          <a:noFill/>
        </p:spPr>
        <p:txBody>
          <a:bodyPr wrap="square" lIns="0" rIns="0" tIns="0" bIns="0" anchor="t">
            <a:spAutoFit/>
          </a:bodyPr>
          <a:lstStyle/>
          <a:p>
            <a:pPr algn="l">
              <a:spcAft>
                <a:spcPts val="0"/>
              </a:spcAft>
            </a:pPr>
            <a:r>
              <a:rPr sz="1100" b="1" i="0" spc="340">
                <a:solidFill>
                  <a:srgbClr val="BDDDEF"/>
                </a:solidFill>
                <a:latin typeface="Neuzeit Grotesk"/>
                <a:ea typeface="Neuzeit Grotesk"/>
                <a:cs typeface="Neuzeit Grotesk"/>
              </a:rPr>
              <a:t>POINT 04</a:t>
            </a:r>
          </a:p>
        </p:txBody>
      </p:sp>
      <p:sp>
        <p:nvSpPr>
          <p:cNvPr id="3" name="TextBox 2"/>
          <p:cNvSpPr txBox="1"/>
          <p:nvPr/>
        </p:nvSpPr>
        <p:spPr>
          <a:xfrm>
            <a:off x="566928" y="2571750"/>
            <a:ext cx="5724144" cy="2057400"/>
          </a:xfrm>
          <a:prstGeom prst="rect">
            <a:avLst/>
          </a:prstGeom>
          <a:noFill/>
        </p:spPr>
        <p:txBody>
          <a:bodyPr wrap="square" lIns="0" rIns="0" tIns="0" bIns="0" anchor="t">
            <a:spAutoFit/>
          </a:bodyPr>
          <a:lstStyle/>
          <a:p>
            <a:pPr algn="l">
              <a:lnSpc>
                <a:spcPts val="3800"/>
              </a:lnSpc>
              <a:spcAft>
                <a:spcPts val="0"/>
              </a:spcAft>
            </a:pPr>
            <a:r>
              <a:rPr sz="3000" b="0" i="0" spc="-90">
                <a:solidFill>
                  <a:srgbClr val="FFFFFB"/>
                </a:solidFill>
                <a:latin typeface="Neuzeit Grotesk Black"/>
                <a:ea typeface="Neuzeit Grotesk Black"/>
                <a:cs typeface="Neuzeit Grotesk Black"/>
              </a:rPr>
              <a:t>One idea per card,</a:t>
            </a:r>
          </a:p>
          <a:p>
            <a:pPr algn="l">
              <a:lnSpc>
                <a:spcPts val="3800"/>
              </a:lnSpc>
              <a:spcAft>
                <a:spcPts val="0"/>
              </a:spcAft>
            </a:pPr>
            <a:r>
              <a:rPr sz="3000" b="0" i="0" spc="-90">
                <a:solidFill>
                  <a:srgbClr val="FFFFFB"/>
                </a:solidFill>
                <a:latin typeface="Neuzeit Grotesk Black"/>
                <a:ea typeface="Neuzeit Grotesk Black"/>
                <a:cs typeface="Neuzeit Grotesk Black"/>
              </a:rPr>
              <a:t>stated plainly.</a:t>
            </a:r>
          </a:p>
        </p:txBody>
      </p:sp>
      <p:sp>
        <p:nvSpPr>
          <p:cNvPr id="4" name="TextBox 3"/>
          <p:cNvSpPr txBox="1"/>
          <p:nvPr/>
        </p:nvSpPr>
        <p:spPr>
          <a:xfrm>
            <a:off x="566928" y="4800600"/>
            <a:ext cx="5724144" cy="2057400"/>
          </a:xfrm>
          <a:prstGeom prst="rect">
            <a:avLst/>
          </a:prstGeom>
          <a:noFill/>
        </p:spPr>
        <p:txBody>
          <a:bodyPr wrap="square" lIns="0" rIns="0" tIns="0" bIns="0" anchor="t">
            <a:spAutoFit/>
          </a:bodyPr>
          <a:lstStyle/>
          <a:p>
            <a:pPr algn="l">
              <a:lnSpc>
                <a:spcPts val="2300"/>
              </a:lnSpc>
              <a:spcAft>
                <a:spcPts val="0"/>
              </a:spcAft>
            </a:pPr>
            <a:r>
              <a:rPr sz="1500" b="0" i="0">
                <a:solidFill>
                  <a:srgbClr val="BDDDEF"/>
                </a:solidFill>
                <a:latin typeface="Neuzeit Grotesk"/>
                <a:ea typeface="Neuzeit Grotesk"/>
                <a:cs typeface="Neuzeit Grotesk"/>
              </a:rPr>
              <a:t>One or two sentences of body copy. If a reader has to go back over a card, it is carrying too much.</a:t>
            </a:r>
          </a:p>
        </p:txBody>
      </p:sp>
      <p:sp>
        <p:nvSpPr>
          <p:cNvPr id="5" name="TextBox 4"/>
          <p:cNvSpPr txBox="1"/>
          <p:nvPr/>
        </p:nvSpPr>
        <p:spPr>
          <a:xfrm>
            <a:off x="5193792" y="7767828"/>
            <a:ext cx="1097280" cy="237744"/>
          </a:xfrm>
          <a:prstGeom prst="rect">
            <a:avLst/>
          </a:prstGeom>
          <a:noFill/>
        </p:spPr>
        <p:txBody>
          <a:bodyPr wrap="square" lIns="0" rIns="0" tIns="0" bIns="0" anchor="t">
            <a:spAutoFit/>
          </a:bodyPr>
          <a:lstStyle/>
          <a:p>
            <a:pPr algn="r">
              <a:spcAft>
                <a:spcPts val="0"/>
              </a:spcAft>
            </a:pPr>
            <a:r>
              <a:rPr sz="1000" b="1" i="0" spc="120">
                <a:solidFill>
                  <a:srgbClr val="BDDDEF"/>
                </a:solidFill>
                <a:latin typeface="Neuzeit Grotesk"/>
                <a:ea typeface="Neuzeit Grotesk"/>
                <a:cs typeface="Neuzeit Grotesk"/>
              </a:rPr>
              <a:t>05 / 08</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bg>
      <p:bgPr>
        <a:solidFill>
          <a:srgbClr val="FFFFFB"/>
        </a:solidFill>
        <a:effectLst/>
      </p:bgPr>
    </p:bg>
    <p:spTree>
      <p:nvGrpSpPr>
        <p:cNvPr id="1" name=""/>
        <p:cNvGrpSpPr/>
        <p:nvPr/>
      </p:nvGrpSpPr>
      <p:grpSpPr/>
      <p:sp>
        <p:nvSpPr>
          <p:cNvPr id="2" name="TextBox 1"/>
          <p:cNvSpPr txBox="1"/>
          <p:nvPr/>
        </p:nvSpPr>
        <p:spPr>
          <a:xfrm>
            <a:off x="566928" y="566928"/>
            <a:ext cx="5724144" cy="274320"/>
          </a:xfrm>
          <a:prstGeom prst="rect">
            <a:avLst/>
          </a:prstGeom>
          <a:noFill/>
        </p:spPr>
        <p:txBody>
          <a:bodyPr wrap="square" lIns="0" rIns="0" tIns="0" bIns="0" anchor="t">
            <a:spAutoFit/>
          </a:bodyPr>
          <a:lstStyle/>
          <a:p>
            <a:pPr algn="l">
              <a:spcAft>
                <a:spcPts val="0"/>
              </a:spcAft>
            </a:pPr>
            <a:r>
              <a:rPr sz="1100" b="1" i="0" spc="340">
                <a:solidFill>
                  <a:srgbClr val="03689E"/>
                </a:solidFill>
                <a:latin typeface="Neuzeit Grotesk"/>
                <a:ea typeface="Neuzeit Grotesk"/>
                <a:cs typeface="Neuzeit Grotesk"/>
              </a:rPr>
              <a:t>POINT 05</a:t>
            </a:r>
          </a:p>
        </p:txBody>
      </p:sp>
      <p:sp>
        <p:nvSpPr>
          <p:cNvPr id="3" name="TextBox 2"/>
          <p:cNvSpPr txBox="1"/>
          <p:nvPr/>
        </p:nvSpPr>
        <p:spPr>
          <a:xfrm>
            <a:off x="566928" y="2571750"/>
            <a:ext cx="5724144" cy="2057400"/>
          </a:xfrm>
          <a:prstGeom prst="rect">
            <a:avLst/>
          </a:prstGeom>
          <a:noFill/>
        </p:spPr>
        <p:txBody>
          <a:bodyPr wrap="square" lIns="0" rIns="0" tIns="0" bIns="0" anchor="t">
            <a:spAutoFit/>
          </a:bodyPr>
          <a:lstStyle/>
          <a:p>
            <a:pPr algn="l">
              <a:lnSpc>
                <a:spcPts val="3800"/>
              </a:lnSpc>
              <a:spcAft>
                <a:spcPts val="0"/>
              </a:spcAft>
            </a:pPr>
            <a:r>
              <a:rPr sz="3000" b="0" i="0" spc="-90">
                <a:solidFill>
                  <a:srgbClr val="202E3A"/>
                </a:solidFill>
                <a:latin typeface="Neuzeit Grotesk Black"/>
                <a:ea typeface="Neuzeit Grotesk Black"/>
                <a:cs typeface="Neuzeit Grotesk Black"/>
              </a:rPr>
              <a:t>One idea per card,</a:t>
            </a:r>
          </a:p>
          <a:p>
            <a:pPr algn="l">
              <a:lnSpc>
                <a:spcPts val="3800"/>
              </a:lnSpc>
              <a:spcAft>
                <a:spcPts val="0"/>
              </a:spcAft>
            </a:pPr>
            <a:r>
              <a:rPr sz="3000" b="0" i="0" spc="-90">
                <a:solidFill>
                  <a:srgbClr val="202E3A"/>
                </a:solidFill>
                <a:latin typeface="Neuzeit Grotesk Black"/>
                <a:ea typeface="Neuzeit Grotesk Black"/>
                <a:cs typeface="Neuzeit Grotesk Black"/>
              </a:rPr>
              <a:t>stated plainly.</a:t>
            </a:r>
          </a:p>
        </p:txBody>
      </p:sp>
      <p:sp>
        <p:nvSpPr>
          <p:cNvPr id="4" name="TextBox 3"/>
          <p:cNvSpPr txBox="1"/>
          <p:nvPr/>
        </p:nvSpPr>
        <p:spPr>
          <a:xfrm>
            <a:off x="566928" y="4800600"/>
            <a:ext cx="5724144" cy="2057400"/>
          </a:xfrm>
          <a:prstGeom prst="rect">
            <a:avLst/>
          </a:prstGeom>
          <a:noFill/>
        </p:spPr>
        <p:txBody>
          <a:bodyPr wrap="square" lIns="0" rIns="0" tIns="0" bIns="0" anchor="t">
            <a:spAutoFit/>
          </a:bodyPr>
          <a:lstStyle/>
          <a:p>
            <a:pPr algn="l">
              <a:lnSpc>
                <a:spcPts val="2300"/>
              </a:lnSpc>
              <a:spcAft>
                <a:spcPts val="0"/>
              </a:spcAft>
            </a:pPr>
            <a:r>
              <a:rPr sz="1500" b="0" i="0">
                <a:solidFill>
                  <a:srgbClr val="434B53"/>
                </a:solidFill>
                <a:latin typeface="Neuzeit Grotesk"/>
                <a:ea typeface="Neuzeit Grotesk"/>
                <a:cs typeface="Neuzeit Grotesk"/>
              </a:rPr>
              <a:t>One or two sentences of body copy. If a reader has to go back over a card, it is carrying too much.</a:t>
            </a:r>
          </a:p>
        </p:txBody>
      </p:sp>
      <p:sp>
        <p:nvSpPr>
          <p:cNvPr id="5" name="TextBox 4"/>
          <p:cNvSpPr txBox="1"/>
          <p:nvPr/>
        </p:nvSpPr>
        <p:spPr>
          <a:xfrm>
            <a:off x="5193792" y="7767828"/>
            <a:ext cx="1097280" cy="237744"/>
          </a:xfrm>
          <a:prstGeom prst="rect">
            <a:avLst/>
          </a:prstGeom>
          <a:noFill/>
        </p:spPr>
        <p:txBody>
          <a:bodyPr wrap="square" lIns="0" rIns="0" tIns="0" bIns="0" anchor="t">
            <a:spAutoFit/>
          </a:bodyPr>
          <a:lstStyle/>
          <a:p>
            <a:pPr algn="r">
              <a:spcAft>
                <a:spcPts val="0"/>
              </a:spcAft>
            </a:pPr>
            <a:r>
              <a:rPr sz="1000" b="1" i="0" spc="120">
                <a:solidFill>
                  <a:srgbClr val="434B53"/>
                </a:solidFill>
                <a:latin typeface="Neuzeit Grotesk"/>
                <a:ea typeface="Neuzeit Grotesk"/>
                <a:cs typeface="Neuzeit Grotesk"/>
              </a:rPr>
              <a:t>06 / 08</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bg>
      <p:bgPr>
        <a:solidFill>
          <a:srgbClr val="F1F2F2"/>
        </a:solidFill>
        <a:effectLst/>
      </p:bgPr>
    </p:bg>
    <p:spTree>
      <p:nvGrpSpPr>
        <p:cNvPr id="1" name=""/>
        <p:cNvGrpSpPr/>
        <p:nvPr/>
      </p:nvGrpSpPr>
      <p:grpSpPr/>
      <p:sp>
        <p:nvSpPr>
          <p:cNvPr id="2" name="TextBox 1"/>
          <p:cNvSpPr txBox="1"/>
          <p:nvPr/>
        </p:nvSpPr>
        <p:spPr>
          <a:xfrm>
            <a:off x="457200" y="1885950"/>
            <a:ext cx="1645920" cy="1280160"/>
          </a:xfrm>
          <a:prstGeom prst="rect">
            <a:avLst/>
          </a:prstGeom>
          <a:noFill/>
        </p:spPr>
        <p:txBody>
          <a:bodyPr wrap="square" lIns="0" rIns="0" tIns="0" bIns="0" anchor="t">
            <a:spAutoFit/>
          </a:bodyPr>
          <a:lstStyle/>
          <a:p>
            <a:pPr algn="l">
              <a:spcAft>
                <a:spcPts val="0"/>
              </a:spcAft>
            </a:pPr>
            <a:r>
              <a:rPr sz="11000" b="0" i="0">
                <a:solidFill>
                  <a:srgbClr val="0585C8"/>
                </a:solidFill>
                <a:latin typeface="Neuzeit Grotesk Black"/>
                <a:ea typeface="Neuzeit Grotesk Black"/>
                <a:cs typeface="Neuzeit Grotesk Black"/>
              </a:rPr>
              <a:t>“</a:t>
            </a:r>
          </a:p>
        </p:txBody>
      </p:sp>
      <p:sp>
        <p:nvSpPr>
          <p:cNvPr id="3" name="TextBox 2"/>
          <p:cNvSpPr txBox="1"/>
          <p:nvPr/>
        </p:nvSpPr>
        <p:spPr>
          <a:xfrm>
            <a:off x="566928" y="3771900"/>
            <a:ext cx="5724144" cy="2400300"/>
          </a:xfrm>
          <a:prstGeom prst="rect">
            <a:avLst/>
          </a:prstGeom>
          <a:noFill/>
        </p:spPr>
        <p:txBody>
          <a:bodyPr wrap="square" lIns="0" rIns="0" tIns="0" bIns="0" anchor="t">
            <a:spAutoFit/>
          </a:bodyPr>
          <a:lstStyle/>
          <a:p>
            <a:pPr algn="l">
              <a:lnSpc>
                <a:spcPts val="3200"/>
              </a:lnSpc>
              <a:spcAft>
                <a:spcPts val="0"/>
              </a:spcAft>
            </a:pPr>
            <a:r>
              <a:rPr sz="2300" b="0" i="0">
                <a:solidFill>
                  <a:srgbClr val="202E3A"/>
                </a:solidFill>
                <a:latin typeface="Neuzeit Grotesk"/>
                <a:ea typeface="Neuzeit Grotesk"/>
                <a:cs typeface="Neuzeit Grotesk"/>
              </a:rPr>
              <a:t>The payoff. A stat, an outcome, or the line you want remembered.</a:t>
            </a:r>
          </a:p>
        </p:txBody>
      </p:sp>
      <p:sp>
        <p:nvSpPr>
          <p:cNvPr id="4" name="TextBox 3"/>
          <p:cNvSpPr txBox="1"/>
          <p:nvPr/>
        </p:nvSpPr>
        <p:spPr>
          <a:xfrm>
            <a:off x="566928" y="6515100"/>
            <a:ext cx="5724144" cy="274320"/>
          </a:xfrm>
          <a:prstGeom prst="rect">
            <a:avLst/>
          </a:prstGeom>
          <a:noFill/>
        </p:spPr>
        <p:txBody>
          <a:bodyPr wrap="square" lIns="0" rIns="0" tIns="0" bIns="0" anchor="t">
            <a:spAutoFit/>
          </a:bodyPr>
          <a:lstStyle/>
          <a:p>
            <a:pPr algn="l">
              <a:spcAft>
                <a:spcPts val="0"/>
              </a:spcAft>
            </a:pPr>
            <a:r>
              <a:rPr sz="1050" b="1" i="0" spc="120">
                <a:solidFill>
                  <a:srgbClr val="434B53"/>
                </a:solidFill>
                <a:latin typeface="Neuzeit Grotesk"/>
                <a:ea typeface="Neuzeit Grotesk"/>
                <a:cs typeface="Neuzeit Grotesk"/>
              </a:rPr>
              <a:t>Source  ·  where the number came from</a:t>
            </a:r>
          </a:p>
        </p:txBody>
      </p:sp>
      <p:sp>
        <p:nvSpPr>
          <p:cNvPr id="5" name="TextBox 4"/>
          <p:cNvSpPr txBox="1"/>
          <p:nvPr/>
        </p:nvSpPr>
        <p:spPr>
          <a:xfrm>
            <a:off x="5193792" y="7767828"/>
            <a:ext cx="1097280" cy="237744"/>
          </a:xfrm>
          <a:prstGeom prst="rect">
            <a:avLst/>
          </a:prstGeom>
          <a:noFill/>
        </p:spPr>
        <p:txBody>
          <a:bodyPr wrap="square" lIns="0" rIns="0" tIns="0" bIns="0" anchor="t">
            <a:spAutoFit/>
          </a:bodyPr>
          <a:lstStyle/>
          <a:p>
            <a:pPr algn="r">
              <a:spcAft>
                <a:spcPts val="0"/>
              </a:spcAft>
            </a:pPr>
            <a:r>
              <a:rPr sz="1000" b="1" i="0" spc="120">
                <a:solidFill>
                  <a:srgbClr val="434B53"/>
                </a:solidFill>
                <a:latin typeface="Neuzeit Grotesk"/>
                <a:ea typeface="Neuzeit Grotesk"/>
                <a:cs typeface="Neuzeit Grotesk"/>
              </a:rPr>
              <a:t>07 / 08</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bg>
      <p:bgPr>
        <a:solidFill>
          <a:srgbClr val="0585C8"/>
        </a:solidFill>
        <a:effectLst/>
      </p:bgPr>
    </p:bg>
    <p:spTree>
      <p:nvGrpSpPr>
        <p:cNvPr id="1" name=""/>
        <p:cNvGrpSpPr/>
        <p:nvPr/>
      </p:nvGrpSpPr>
      <p:grpSpPr/>
      <p:sp>
        <p:nvSpPr>
          <p:cNvPr id="2" name="TextBox 1"/>
          <p:cNvSpPr txBox="1"/>
          <p:nvPr/>
        </p:nvSpPr>
        <p:spPr>
          <a:xfrm>
            <a:off x="566928" y="566928"/>
            <a:ext cx="5724144" cy="274320"/>
          </a:xfrm>
          <a:prstGeom prst="rect">
            <a:avLst/>
          </a:prstGeom>
          <a:noFill/>
        </p:spPr>
        <p:txBody>
          <a:bodyPr wrap="square" lIns="0" rIns="0" tIns="0" bIns="0" anchor="t">
            <a:spAutoFit/>
          </a:bodyPr>
          <a:lstStyle/>
          <a:p>
            <a:pPr algn="l">
              <a:spcAft>
                <a:spcPts val="0"/>
              </a:spcAft>
            </a:pPr>
            <a:r>
              <a:rPr sz="1100" b="1" i="0" spc="340">
                <a:solidFill>
                  <a:srgbClr val="FFFFFB"/>
                </a:solidFill>
                <a:latin typeface="Neuzeit Grotesk"/>
                <a:ea typeface="Neuzeit Grotesk"/>
                <a:cs typeface="Neuzeit Grotesk"/>
              </a:rPr>
              <a:t>ONE CLEAR ACTION</a:t>
            </a:r>
          </a:p>
        </p:txBody>
      </p:sp>
      <p:sp>
        <p:nvSpPr>
          <p:cNvPr id="3" name="TextBox 2"/>
          <p:cNvSpPr txBox="1"/>
          <p:nvPr/>
        </p:nvSpPr>
        <p:spPr>
          <a:xfrm>
            <a:off x="566928" y="2743200"/>
            <a:ext cx="5724144" cy="2400300"/>
          </a:xfrm>
          <a:prstGeom prst="rect">
            <a:avLst/>
          </a:prstGeom>
          <a:noFill/>
        </p:spPr>
        <p:txBody>
          <a:bodyPr wrap="square" lIns="0" rIns="0" tIns="0" bIns="0" anchor="t">
            <a:spAutoFit/>
          </a:bodyPr>
          <a:lstStyle/>
          <a:p>
            <a:pPr algn="l">
              <a:lnSpc>
                <a:spcPts val="4400"/>
              </a:lnSpc>
              <a:spcAft>
                <a:spcPts val="0"/>
              </a:spcAft>
            </a:pPr>
            <a:r>
              <a:rPr sz="3600" b="0" i="0" spc="-110">
                <a:solidFill>
                  <a:srgbClr val="FFFFFB"/>
                </a:solidFill>
                <a:latin typeface="Neuzeit Grotesk Black"/>
                <a:ea typeface="Neuzeit Grotesk Black"/>
                <a:cs typeface="Neuzeit Grotesk Black"/>
              </a:rPr>
              <a:t>Learn more,</a:t>
            </a:r>
          </a:p>
          <a:p>
            <a:pPr algn="l">
              <a:lnSpc>
                <a:spcPts val="4400"/>
              </a:lnSpc>
              <a:spcAft>
                <a:spcPts val="0"/>
              </a:spcAft>
            </a:pPr>
            <a:r>
              <a:rPr sz="3600" b="0" i="0" spc="-110">
                <a:solidFill>
                  <a:srgbClr val="FFFFFB"/>
                </a:solidFill>
                <a:latin typeface="Neuzeit Grotesk Black"/>
                <a:ea typeface="Neuzeit Grotesk Black"/>
                <a:cs typeface="Neuzeit Grotesk Black"/>
              </a:rPr>
              <a:t>or talk to us.</a:t>
            </a:r>
          </a:p>
        </p:txBody>
      </p:sp>
      <p:sp>
        <p:nvSpPr>
          <p:cNvPr id="4" name="TextBox 3"/>
          <p:cNvSpPr txBox="1"/>
          <p:nvPr/>
        </p:nvSpPr>
        <p:spPr>
          <a:xfrm>
            <a:off x="566928" y="5486400"/>
            <a:ext cx="5724144" cy="365760"/>
          </a:xfrm>
          <a:prstGeom prst="rect">
            <a:avLst/>
          </a:prstGeom>
          <a:noFill/>
        </p:spPr>
        <p:txBody>
          <a:bodyPr wrap="square" lIns="0" rIns="0" tIns="0" bIns="0" anchor="t">
            <a:spAutoFit/>
          </a:bodyPr>
          <a:lstStyle/>
          <a:p>
            <a:pPr algn="l">
              <a:spcAft>
                <a:spcPts val="0"/>
              </a:spcAft>
            </a:pPr>
            <a:r>
              <a:rPr sz="1500" b="0" i="0">
                <a:solidFill>
                  <a:srgbClr val="FFFFFB"/>
                </a:solidFill>
                <a:latin typeface="Neuzeit Grotesk"/>
                <a:ea typeface="Neuzeit Grotesk"/>
                <a:cs typeface="Neuzeit Grotesk"/>
              </a:rPr>
              <a:t>cubewise.com  ·  #DoGoodTM1</a:t>
            </a:r>
          </a:p>
        </p:txBody>
      </p:sp>
      <p:pic>
        <p:nvPicPr>
          <p:cNvPr id="5" name="Picture 4" descr="logo_rev.png"/>
          <p:cNvPicPr>
            <a:picLocks noChangeAspect="1"/>
          </p:cNvPicPr>
          <p:nvPr/>
        </p:nvPicPr>
        <p:blipFill>
          <a:blip r:embed="rId2"/>
          <a:stretch>
            <a:fillRect/>
          </a:stretch>
        </p:blipFill>
        <p:spPr>
          <a:xfrm>
            <a:off x="566928" y="7822692"/>
            <a:ext cx="993952" cy="18288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Office Word</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Cubewise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Cubewise LinkedIn carousel template 1080x1350</dc:title>
  <dc:subject/>
  <dc:creator>Cubewise Brand Enablement Team</dc:creator>
  <cp:keywords/>
  <dc:description>Cubewise Property</dc:description>
  <cp:lastModifiedBy>Cubewise Brand Enablement Team</cp:lastModifiedBy>
  <cp:revision>1</cp:revision>
  <dcterms:created xsi:type="dcterms:W3CDTF">2026-10-22T00:00:00Z</dcterms:created>
  <dcterms:modified xsi:type="dcterms:W3CDTF">2026-10-22T08:51:09Z</dcterms:modified>
  <cp:category/>
  <cp:company>Cubewise</cp:company>
</cp:coreProperties>
</file>